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9" r:id="rId1"/>
  </p:sldMasterIdLst>
  <p:sldIdLst>
    <p:sldId id="259" r:id="rId2"/>
    <p:sldId id="258" r:id="rId3"/>
    <p:sldId id="262" r:id="rId4"/>
    <p:sldId id="263" r:id="rId5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05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08E0BF-1F7B-4F99-AE51-62C6A2A72685}" type="doc">
      <dgm:prSet loTypeId="urn:microsoft.com/office/officeart/2005/8/layout/hierarchy4" loCatId="list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82B766CB-31C2-46A7-88BC-03C45E1BB205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s-MX" sz="1800" b="1" dirty="0" smtClean="0">
            <a:ln>
              <a:noFill/>
            </a:ln>
            <a:solidFill>
              <a:schemeClr val="tx1"/>
            </a:solidFill>
            <a:latin typeface="Arial Narrow" panose="020B0606020202030204" pitchFamily="34" charset="0"/>
          </a:endParaRPr>
        </a:p>
        <a:p>
          <a:endParaRPr lang="es-MX" sz="1800" b="1" dirty="0" smtClean="0">
            <a:ln>
              <a:noFill/>
            </a:ln>
            <a:solidFill>
              <a:schemeClr val="tx1"/>
            </a:solidFill>
            <a:latin typeface="Arial Narrow" panose="020B0606020202030204" pitchFamily="34" charset="0"/>
          </a:endParaRPr>
        </a:p>
        <a:p>
          <a:r>
            <a:rPr lang="es-MX" sz="1800" b="1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1.    </a:t>
          </a:r>
        </a:p>
        <a:p>
          <a:r>
            <a:rPr lang="es-MX" sz="1800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Identificar las no conformidades reales o potenciales y las oportunidades de mejora para los procesos, productos y servicios de la institución.</a:t>
          </a:r>
          <a:endParaRPr lang="es-ES" sz="1800" dirty="0">
            <a:ln>
              <a:noFill/>
            </a:ln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2D8B78A3-8647-467B-B7E5-8CF5863DB050}" type="parTrans" cxnId="{1E09565C-C725-4AB2-8C05-253291796E3E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3C7C087B-14B2-4652-9D3F-8CFC727374CD}" type="sibTrans" cxnId="{1E09565C-C725-4AB2-8C05-253291796E3E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84A963BC-24CE-4A0A-B07F-FB8B0CE92B30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MX" sz="1800" b="1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2</a:t>
          </a:r>
          <a:r>
            <a:rPr lang="es-MX" sz="1800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.  </a:t>
          </a:r>
        </a:p>
        <a:p>
          <a:r>
            <a:rPr lang="es-MX" sz="1800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Formular las correcciones, acciones correctivas, preventivas o de mejora, según el caso.</a:t>
          </a:r>
          <a:endParaRPr lang="es-ES" sz="1800" dirty="0">
            <a:ln>
              <a:noFill/>
            </a:ln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24CDC28B-9477-4FEB-A2DF-5C13881120A9}" type="parTrans" cxnId="{4D79FA49-4DAD-4419-A628-EDF92F656638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E6A1F377-12A4-477D-BC7C-F5B39CD651C4}" type="sibTrans" cxnId="{4D79FA49-4DAD-4419-A628-EDF92F656638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453140F9-EC4E-4C0D-8AB2-3827FAE51B5D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1800" b="1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3.                        </a:t>
          </a:r>
          <a:r>
            <a:rPr lang="es-ES" sz="1800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Suscribir las correcciones, acciones correctivas preventivas y de mejora.</a:t>
          </a:r>
          <a:endParaRPr lang="es-ES" sz="1800" dirty="0">
            <a:ln>
              <a:noFill/>
            </a:ln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A15C6B00-E0A1-42A3-87AA-A7D15A912AC1}" type="parTrans" cxnId="{5FABA0A1-F069-410E-9BFC-9C6D381F6902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4C048E73-84BB-43D0-9152-F1D5E840157D}" type="sibTrans" cxnId="{5FABA0A1-F069-410E-9BFC-9C6D381F6902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21A9098C-79EC-47CE-97B4-FB458977C9D2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ES" sz="1800" b="1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4.</a:t>
          </a:r>
          <a:r>
            <a:rPr lang="es-ES" sz="1800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                           Implementar las acciones, acciones correctivas, preventivas y de mejora suscritas.</a:t>
          </a:r>
          <a:endParaRPr lang="es-ES" sz="1800" dirty="0">
            <a:ln>
              <a:noFill/>
            </a:ln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F1C2A4AD-C1F5-4F46-BEA7-3935AD6E5F40}" type="parTrans" cxnId="{EF95486E-1ABB-428B-AA47-5DF05E33D2EB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BD7F9FBF-0ABD-4CDA-9043-5D14876EA755}" type="sibTrans" cxnId="{EF95486E-1ABB-428B-AA47-5DF05E33D2EB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118FE4DF-3566-4258-8052-3DE37FDD9087}">
      <dgm:prSet phldrT="[Texto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s-MX" sz="1800" b="1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5.                       </a:t>
          </a:r>
          <a:r>
            <a:rPr lang="es-MX" sz="1800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Realizar monitoreo, seguimiento y cierre a la implementación de las acciones suscritas.</a:t>
          </a:r>
          <a:endParaRPr lang="es-ES" sz="1800" dirty="0">
            <a:ln>
              <a:noFill/>
            </a:ln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48D90D64-A0EE-4CC9-A51B-DDE5D292AD38}" type="parTrans" cxnId="{C8ECABB7-ECAD-466D-B1BE-C3087BAE24BA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354A9DF9-CE4C-4AF8-A658-8F927D2CEEF4}" type="sibTrans" cxnId="{C8ECABB7-ECAD-466D-B1BE-C3087BAE24BA}">
      <dgm:prSet/>
      <dgm:spPr/>
      <dgm:t>
        <a:bodyPr/>
        <a:lstStyle/>
        <a:p>
          <a:endParaRPr lang="es-ES">
            <a:ln>
              <a:noFill/>
            </a:ln>
          </a:endParaRPr>
        </a:p>
      </dgm:t>
    </dgm:pt>
    <dgm:pt modelId="{8013C0FF-36F0-4262-802A-14D69FDA8B0A}" type="pres">
      <dgm:prSet presAssocID="{2508E0BF-1F7B-4F99-AE51-62C6A2A7268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233694FA-9662-4ED4-8730-9EF3E9A3F2BD}" type="pres">
      <dgm:prSet presAssocID="{82B766CB-31C2-46A7-88BC-03C45E1BB205}" presName="vertOne" presStyleCnt="0"/>
      <dgm:spPr/>
    </dgm:pt>
    <dgm:pt modelId="{7C171EFC-444A-4A8F-B9FA-2F0677F31EF6}" type="pres">
      <dgm:prSet presAssocID="{82B766CB-31C2-46A7-88BC-03C45E1BB205}" presName="txOne" presStyleLbl="node0" presStyleIdx="0" presStyleCnt="5" custScaleX="13590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862B4E8-CAA4-46F4-BC1F-2E8B846A85F4}" type="pres">
      <dgm:prSet presAssocID="{82B766CB-31C2-46A7-88BC-03C45E1BB205}" presName="horzOne" presStyleCnt="0"/>
      <dgm:spPr/>
    </dgm:pt>
    <dgm:pt modelId="{EBE64EBE-2B8D-43FA-8291-4FAD99F7E065}" type="pres">
      <dgm:prSet presAssocID="{3C7C087B-14B2-4652-9D3F-8CFC727374CD}" presName="sibSpaceOne" presStyleCnt="0"/>
      <dgm:spPr/>
    </dgm:pt>
    <dgm:pt modelId="{33F0989B-2503-4598-A16E-4535DB31CDDF}" type="pres">
      <dgm:prSet presAssocID="{84A963BC-24CE-4A0A-B07F-FB8B0CE92B30}" presName="vertOne" presStyleCnt="0"/>
      <dgm:spPr/>
    </dgm:pt>
    <dgm:pt modelId="{38A2D36F-8A4C-43D2-9215-8FBD23FF31E6}" type="pres">
      <dgm:prSet presAssocID="{84A963BC-24CE-4A0A-B07F-FB8B0CE92B30}" presName="txOne" presStyleLbl="node0" presStyleIdx="1" presStyleCnt="5" custScaleX="14350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505C642-A0A5-4204-9388-8EEC7773C6EE}" type="pres">
      <dgm:prSet presAssocID="{84A963BC-24CE-4A0A-B07F-FB8B0CE92B30}" presName="horzOne" presStyleCnt="0"/>
      <dgm:spPr/>
    </dgm:pt>
    <dgm:pt modelId="{2D8789A8-D37C-40F4-8FD2-3256C683EBC9}" type="pres">
      <dgm:prSet presAssocID="{E6A1F377-12A4-477D-BC7C-F5B39CD651C4}" presName="sibSpaceOne" presStyleCnt="0"/>
      <dgm:spPr/>
    </dgm:pt>
    <dgm:pt modelId="{BB0782F9-08DC-4DB1-AB25-045FFEB76832}" type="pres">
      <dgm:prSet presAssocID="{453140F9-EC4E-4C0D-8AB2-3827FAE51B5D}" presName="vertOne" presStyleCnt="0"/>
      <dgm:spPr/>
    </dgm:pt>
    <dgm:pt modelId="{8EA0FB26-1362-4169-B5A0-905F8E944DED}" type="pres">
      <dgm:prSet presAssocID="{453140F9-EC4E-4C0D-8AB2-3827FAE51B5D}" presName="txOne" presStyleLbl="node0" presStyleIdx="2" presStyleCnt="5" custScaleX="126203" custLinFactNeighborX="909" custLinFactNeighborY="2033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06FF20A-D25C-4BC4-8C24-3073F4458F3E}" type="pres">
      <dgm:prSet presAssocID="{453140F9-EC4E-4C0D-8AB2-3827FAE51B5D}" presName="horzOne" presStyleCnt="0"/>
      <dgm:spPr/>
    </dgm:pt>
    <dgm:pt modelId="{873D5125-3055-4656-AC1C-25C655CC4230}" type="pres">
      <dgm:prSet presAssocID="{4C048E73-84BB-43D0-9152-F1D5E840157D}" presName="sibSpaceOne" presStyleCnt="0"/>
      <dgm:spPr/>
    </dgm:pt>
    <dgm:pt modelId="{DD7159B1-3177-476D-9804-492EF661C9A2}" type="pres">
      <dgm:prSet presAssocID="{21A9098C-79EC-47CE-97B4-FB458977C9D2}" presName="vertOne" presStyleCnt="0"/>
      <dgm:spPr/>
    </dgm:pt>
    <dgm:pt modelId="{80C276B0-48A9-40A5-B959-5EB5E38AB11E}" type="pres">
      <dgm:prSet presAssocID="{21A9098C-79EC-47CE-97B4-FB458977C9D2}" presName="txOne" presStyleLbl="node0" presStyleIdx="3" presStyleCnt="5" custScaleX="12604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D0C3B3F8-CBB4-411F-8CD3-530C98CBF31E}" type="pres">
      <dgm:prSet presAssocID="{21A9098C-79EC-47CE-97B4-FB458977C9D2}" presName="horzOne" presStyleCnt="0"/>
      <dgm:spPr/>
    </dgm:pt>
    <dgm:pt modelId="{4B450695-BDC8-431F-B3C8-89E0D94FA132}" type="pres">
      <dgm:prSet presAssocID="{BD7F9FBF-0ABD-4CDA-9043-5D14876EA755}" presName="sibSpaceOne" presStyleCnt="0"/>
      <dgm:spPr/>
    </dgm:pt>
    <dgm:pt modelId="{81C06BB6-9BA1-4403-BDFA-FCF8BE07B55E}" type="pres">
      <dgm:prSet presAssocID="{118FE4DF-3566-4258-8052-3DE37FDD9087}" presName="vertOne" presStyleCnt="0"/>
      <dgm:spPr/>
    </dgm:pt>
    <dgm:pt modelId="{DE219C33-8811-4779-B14C-4F17DBDE5F65}" type="pres">
      <dgm:prSet presAssocID="{118FE4DF-3566-4258-8052-3DE37FDD9087}" presName="txOne" presStyleLbl="node0" presStyleIdx="4" presStyleCnt="5" custScaleX="131568" custLinFactNeighborX="-5453" custLinFactNeighborY="191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71CB0BD-6106-4C18-BCF0-399BF93038BF}" type="pres">
      <dgm:prSet presAssocID="{118FE4DF-3566-4258-8052-3DE37FDD9087}" presName="horzOne" presStyleCnt="0"/>
      <dgm:spPr/>
    </dgm:pt>
  </dgm:ptLst>
  <dgm:cxnLst>
    <dgm:cxn modelId="{4D79FA49-4DAD-4419-A628-EDF92F656638}" srcId="{2508E0BF-1F7B-4F99-AE51-62C6A2A72685}" destId="{84A963BC-24CE-4A0A-B07F-FB8B0CE92B30}" srcOrd="1" destOrd="0" parTransId="{24CDC28B-9477-4FEB-A2DF-5C13881120A9}" sibTransId="{E6A1F377-12A4-477D-BC7C-F5B39CD651C4}"/>
    <dgm:cxn modelId="{EB3EF031-CA6A-440E-A554-04A6902E6714}" type="presOf" srcId="{82B766CB-31C2-46A7-88BC-03C45E1BB205}" destId="{7C171EFC-444A-4A8F-B9FA-2F0677F31EF6}" srcOrd="0" destOrd="0" presId="urn:microsoft.com/office/officeart/2005/8/layout/hierarchy4"/>
    <dgm:cxn modelId="{C8ECABB7-ECAD-466D-B1BE-C3087BAE24BA}" srcId="{2508E0BF-1F7B-4F99-AE51-62C6A2A72685}" destId="{118FE4DF-3566-4258-8052-3DE37FDD9087}" srcOrd="4" destOrd="0" parTransId="{48D90D64-A0EE-4CC9-A51B-DDE5D292AD38}" sibTransId="{354A9DF9-CE4C-4AF8-A658-8F927D2CEEF4}"/>
    <dgm:cxn modelId="{CBED345F-92F5-4138-B4A7-016B7EC278F1}" type="presOf" srcId="{2508E0BF-1F7B-4F99-AE51-62C6A2A72685}" destId="{8013C0FF-36F0-4262-802A-14D69FDA8B0A}" srcOrd="0" destOrd="0" presId="urn:microsoft.com/office/officeart/2005/8/layout/hierarchy4"/>
    <dgm:cxn modelId="{77D2793D-459B-4BB5-B451-109C28CA1761}" type="presOf" srcId="{118FE4DF-3566-4258-8052-3DE37FDD9087}" destId="{DE219C33-8811-4779-B14C-4F17DBDE5F65}" srcOrd="0" destOrd="0" presId="urn:microsoft.com/office/officeart/2005/8/layout/hierarchy4"/>
    <dgm:cxn modelId="{1E09565C-C725-4AB2-8C05-253291796E3E}" srcId="{2508E0BF-1F7B-4F99-AE51-62C6A2A72685}" destId="{82B766CB-31C2-46A7-88BC-03C45E1BB205}" srcOrd="0" destOrd="0" parTransId="{2D8B78A3-8647-467B-B7E5-8CF5863DB050}" sibTransId="{3C7C087B-14B2-4652-9D3F-8CFC727374CD}"/>
    <dgm:cxn modelId="{5FABA0A1-F069-410E-9BFC-9C6D381F6902}" srcId="{2508E0BF-1F7B-4F99-AE51-62C6A2A72685}" destId="{453140F9-EC4E-4C0D-8AB2-3827FAE51B5D}" srcOrd="2" destOrd="0" parTransId="{A15C6B00-E0A1-42A3-87AA-A7D15A912AC1}" sibTransId="{4C048E73-84BB-43D0-9152-F1D5E840157D}"/>
    <dgm:cxn modelId="{EF95486E-1ABB-428B-AA47-5DF05E33D2EB}" srcId="{2508E0BF-1F7B-4F99-AE51-62C6A2A72685}" destId="{21A9098C-79EC-47CE-97B4-FB458977C9D2}" srcOrd="3" destOrd="0" parTransId="{F1C2A4AD-C1F5-4F46-BEA7-3935AD6E5F40}" sibTransId="{BD7F9FBF-0ABD-4CDA-9043-5D14876EA755}"/>
    <dgm:cxn modelId="{8E63A71E-AF4A-4833-96FE-7BD260E3E6AD}" type="presOf" srcId="{21A9098C-79EC-47CE-97B4-FB458977C9D2}" destId="{80C276B0-48A9-40A5-B959-5EB5E38AB11E}" srcOrd="0" destOrd="0" presId="urn:microsoft.com/office/officeart/2005/8/layout/hierarchy4"/>
    <dgm:cxn modelId="{C0877464-A2CF-4A94-9C8C-3109D40F0970}" type="presOf" srcId="{453140F9-EC4E-4C0D-8AB2-3827FAE51B5D}" destId="{8EA0FB26-1362-4169-B5A0-905F8E944DED}" srcOrd="0" destOrd="0" presId="urn:microsoft.com/office/officeart/2005/8/layout/hierarchy4"/>
    <dgm:cxn modelId="{680781EC-D899-4132-93F3-81BAE70878D8}" type="presOf" srcId="{84A963BC-24CE-4A0A-B07F-FB8B0CE92B30}" destId="{38A2D36F-8A4C-43D2-9215-8FBD23FF31E6}" srcOrd="0" destOrd="0" presId="urn:microsoft.com/office/officeart/2005/8/layout/hierarchy4"/>
    <dgm:cxn modelId="{58D19C6D-3C54-425B-AFD6-425483F3E4F5}" type="presParOf" srcId="{8013C0FF-36F0-4262-802A-14D69FDA8B0A}" destId="{233694FA-9662-4ED4-8730-9EF3E9A3F2BD}" srcOrd="0" destOrd="0" presId="urn:microsoft.com/office/officeart/2005/8/layout/hierarchy4"/>
    <dgm:cxn modelId="{147DB3F8-53BF-4A77-988C-C4FCE929C5C6}" type="presParOf" srcId="{233694FA-9662-4ED4-8730-9EF3E9A3F2BD}" destId="{7C171EFC-444A-4A8F-B9FA-2F0677F31EF6}" srcOrd="0" destOrd="0" presId="urn:microsoft.com/office/officeart/2005/8/layout/hierarchy4"/>
    <dgm:cxn modelId="{08EDC66B-4F28-4542-B5AB-591D3164F8D1}" type="presParOf" srcId="{233694FA-9662-4ED4-8730-9EF3E9A3F2BD}" destId="{1862B4E8-CAA4-46F4-BC1F-2E8B846A85F4}" srcOrd="1" destOrd="0" presId="urn:microsoft.com/office/officeart/2005/8/layout/hierarchy4"/>
    <dgm:cxn modelId="{B9BB8020-DD62-4DE3-B1CE-D3B04CCB6291}" type="presParOf" srcId="{8013C0FF-36F0-4262-802A-14D69FDA8B0A}" destId="{EBE64EBE-2B8D-43FA-8291-4FAD99F7E065}" srcOrd="1" destOrd="0" presId="urn:microsoft.com/office/officeart/2005/8/layout/hierarchy4"/>
    <dgm:cxn modelId="{BB766E87-2DF2-4957-9D6A-EB2D32CE4527}" type="presParOf" srcId="{8013C0FF-36F0-4262-802A-14D69FDA8B0A}" destId="{33F0989B-2503-4598-A16E-4535DB31CDDF}" srcOrd="2" destOrd="0" presId="urn:microsoft.com/office/officeart/2005/8/layout/hierarchy4"/>
    <dgm:cxn modelId="{0BF6D560-2E65-4019-9CCD-4D2C0E1B7220}" type="presParOf" srcId="{33F0989B-2503-4598-A16E-4535DB31CDDF}" destId="{38A2D36F-8A4C-43D2-9215-8FBD23FF31E6}" srcOrd="0" destOrd="0" presId="urn:microsoft.com/office/officeart/2005/8/layout/hierarchy4"/>
    <dgm:cxn modelId="{D5868211-DE6D-4082-8495-7673B242D97B}" type="presParOf" srcId="{33F0989B-2503-4598-A16E-4535DB31CDDF}" destId="{B505C642-A0A5-4204-9388-8EEC7773C6EE}" srcOrd="1" destOrd="0" presId="urn:microsoft.com/office/officeart/2005/8/layout/hierarchy4"/>
    <dgm:cxn modelId="{2F9782AC-E25F-4119-A552-55B952BCA059}" type="presParOf" srcId="{8013C0FF-36F0-4262-802A-14D69FDA8B0A}" destId="{2D8789A8-D37C-40F4-8FD2-3256C683EBC9}" srcOrd="3" destOrd="0" presId="urn:microsoft.com/office/officeart/2005/8/layout/hierarchy4"/>
    <dgm:cxn modelId="{5A801DE5-8F7C-42D1-8205-9CF6CDCB3E06}" type="presParOf" srcId="{8013C0FF-36F0-4262-802A-14D69FDA8B0A}" destId="{BB0782F9-08DC-4DB1-AB25-045FFEB76832}" srcOrd="4" destOrd="0" presId="urn:microsoft.com/office/officeart/2005/8/layout/hierarchy4"/>
    <dgm:cxn modelId="{DC56C17D-AC98-4550-B503-679A93E81016}" type="presParOf" srcId="{BB0782F9-08DC-4DB1-AB25-045FFEB76832}" destId="{8EA0FB26-1362-4169-B5A0-905F8E944DED}" srcOrd="0" destOrd="0" presId="urn:microsoft.com/office/officeart/2005/8/layout/hierarchy4"/>
    <dgm:cxn modelId="{724D006F-0669-4CA6-8ED0-23935FA5D149}" type="presParOf" srcId="{BB0782F9-08DC-4DB1-AB25-045FFEB76832}" destId="{706FF20A-D25C-4BC4-8C24-3073F4458F3E}" srcOrd="1" destOrd="0" presId="urn:microsoft.com/office/officeart/2005/8/layout/hierarchy4"/>
    <dgm:cxn modelId="{CA414761-E6A2-460F-B895-FDE68DF338D1}" type="presParOf" srcId="{8013C0FF-36F0-4262-802A-14D69FDA8B0A}" destId="{873D5125-3055-4656-AC1C-25C655CC4230}" srcOrd="5" destOrd="0" presId="urn:microsoft.com/office/officeart/2005/8/layout/hierarchy4"/>
    <dgm:cxn modelId="{468120BE-C632-4E2F-8D60-62C4C69D8192}" type="presParOf" srcId="{8013C0FF-36F0-4262-802A-14D69FDA8B0A}" destId="{DD7159B1-3177-476D-9804-492EF661C9A2}" srcOrd="6" destOrd="0" presId="urn:microsoft.com/office/officeart/2005/8/layout/hierarchy4"/>
    <dgm:cxn modelId="{C68D592F-BE49-4ABF-B0C0-37475C4EA0F5}" type="presParOf" srcId="{DD7159B1-3177-476D-9804-492EF661C9A2}" destId="{80C276B0-48A9-40A5-B959-5EB5E38AB11E}" srcOrd="0" destOrd="0" presId="urn:microsoft.com/office/officeart/2005/8/layout/hierarchy4"/>
    <dgm:cxn modelId="{7305658D-977A-42B7-A0D4-38BFB148D17B}" type="presParOf" srcId="{DD7159B1-3177-476D-9804-492EF661C9A2}" destId="{D0C3B3F8-CBB4-411F-8CD3-530C98CBF31E}" srcOrd="1" destOrd="0" presId="urn:microsoft.com/office/officeart/2005/8/layout/hierarchy4"/>
    <dgm:cxn modelId="{F8ACBA27-04BE-4B5F-8B96-FF5BB90F475A}" type="presParOf" srcId="{8013C0FF-36F0-4262-802A-14D69FDA8B0A}" destId="{4B450695-BDC8-431F-B3C8-89E0D94FA132}" srcOrd="7" destOrd="0" presId="urn:microsoft.com/office/officeart/2005/8/layout/hierarchy4"/>
    <dgm:cxn modelId="{45D8DABE-2FF0-4F9C-BDB9-9771DDE95704}" type="presParOf" srcId="{8013C0FF-36F0-4262-802A-14D69FDA8B0A}" destId="{81C06BB6-9BA1-4403-BDFA-FCF8BE07B55E}" srcOrd="8" destOrd="0" presId="urn:microsoft.com/office/officeart/2005/8/layout/hierarchy4"/>
    <dgm:cxn modelId="{83814E31-8B33-4FF8-AE38-7C80169EB29D}" type="presParOf" srcId="{81C06BB6-9BA1-4403-BDFA-FCF8BE07B55E}" destId="{DE219C33-8811-4779-B14C-4F17DBDE5F65}" srcOrd="0" destOrd="0" presId="urn:microsoft.com/office/officeart/2005/8/layout/hierarchy4"/>
    <dgm:cxn modelId="{4D9EC37A-21A2-45B6-8474-C3C3A365689A}" type="presParOf" srcId="{81C06BB6-9BA1-4403-BDFA-FCF8BE07B55E}" destId="{071CB0BD-6106-4C18-BCF0-399BF93038B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71EFC-444A-4A8F-B9FA-2F0677F31EF6}">
      <dsp:nvSpPr>
        <dsp:cNvPr id="0" name=""/>
        <dsp:cNvSpPr/>
      </dsp:nvSpPr>
      <dsp:spPr>
        <a:xfrm>
          <a:off x="7774" y="0"/>
          <a:ext cx="2109802" cy="4904509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flat" cmpd="sng" algn="ctr">
          <a:solidFill>
            <a:schemeClr val="accent5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b="1" kern="1200" dirty="0" smtClean="0">
            <a:ln>
              <a:noFill/>
            </a:ln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800" b="1" kern="1200" dirty="0" smtClean="0">
            <a:ln>
              <a:noFill/>
            </a:ln>
            <a:solidFill>
              <a:schemeClr val="tx1"/>
            </a:solidFill>
            <a:latin typeface="Arial Narrow" panose="020B0606020202030204" pitchFamily="34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1.   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Identificar las no conformidades reales o potenciales y las oportunidades de mejora para los procesos, productos y servicios de la institución.</a:t>
          </a:r>
          <a:endParaRPr lang="es-ES" sz="1800" kern="1200" dirty="0">
            <a:ln>
              <a:noFill/>
            </a:ln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69568" y="61794"/>
        <a:ext cx="1986214" cy="4780921"/>
      </dsp:txXfrm>
    </dsp:sp>
    <dsp:sp modelId="{38A2D36F-8A4C-43D2-9215-8FBD23FF31E6}">
      <dsp:nvSpPr>
        <dsp:cNvPr id="0" name=""/>
        <dsp:cNvSpPr/>
      </dsp:nvSpPr>
      <dsp:spPr>
        <a:xfrm>
          <a:off x="2378391" y="0"/>
          <a:ext cx="2227914" cy="4904509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flat" cmpd="sng" algn="ctr">
          <a:solidFill>
            <a:schemeClr val="accent5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2</a:t>
          </a:r>
          <a:r>
            <a:rPr lang="es-MX" sz="1800" kern="1200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. 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kern="1200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Formular las correcciones, acciones correctivas, preventivas o de mejora, según el caso.</a:t>
          </a:r>
          <a:endParaRPr lang="es-ES" sz="1800" kern="1200" dirty="0">
            <a:ln>
              <a:noFill/>
            </a:ln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2443644" y="65253"/>
        <a:ext cx="2097408" cy="4774003"/>
      </dsp:txXfrm>
    </dsp:sp>
    <dsp:sp modelId="{8EA0FB26-1362-4169-B5A0-905F8E944DED}">
      <dsp:nvSpPr>
        <dsp:cNvPr id="0" name=""/>
        <dsp:cNvSpPr/>
      </dsp:nvSpPr>
      <dsp:spPr>
        <a:xfrm>
          <a:off x="4881231" y="0"/>
          <a:ext cx="1959259" cy="4904509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flat" cmpd="sng" algn="ctr">
          <a:solidFill>
            <a:schemeClr val="accent5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3.                        </a:t>
          </a:r>
          <a:r>
            <a:rPr lang="es-ES" sz="1800" kern="1200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Suscribir las correcciones, acciones correctivas preventivas y de mejora.</a:t>
          </a:r>
          <a:endParaRPr lang="es-ES" sz="1800" kern="1200" dirty="0">
            <a:ln>
              <a:noFill/>
            </a:ln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4938616" y="57385"/>
        <a:ext cx="1844489" cy="4789739"/>
      </dsp:txXfrm>
    </dsp:sp>
    <dsp:sp modelId="{80C276B0-48A9-40A5-B959-5EB5E38AB11E}">
      <dsp:nvSpPr>
        <dsp:cNvPr id="0" name=""/>
        <dsp:cNvSpPr/>
      </dsp:nvSpPr>
      <dsp:spPr>
        <a:xfrm>
          <a:off x="7087194" y="0"/>
          <a:ext cx="1956853" cy="4904509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flat" cmpd="sng" algn="ctr">
          <a:solidFill>
            <a:schemeClr val="accent5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4.</a:t>
          </a:r>
          <a:r>
            <a:rPr lang="es-ES" sz="1800" kern="1200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                           Implementar las acciones, acciones correctivas, preventivas y de mejora suscritas.</a:t>
          </a:r>
          <a:endParaRPr lang="es-ES" sz="1800" kern="1200" dirty="0">
            <a:ln>
              <a:noFill/>
            </a:ln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7144508" y="57314"/>
        <a:ext cx="1842225" cy="4789881"/>
      </dsp:txXfrm>
    </dsp:sp>
    <dsp:sp modelId="{DE219C33-8811-4779-B14C-4F17DBDE5F65}">
      <dsp:nvSpPr>
        <dsp:cNvPr id="0" name=""/>
        <dsp:cNvSpPr/>
      </dsp:nvSpPr>
      <dsp:spPr>
        <a:xfrm>
          <a:off x="9220205" y="0"/>
          <a:ext cx="2042549" cy="4904509"/>
        </a:xfrm>
        <a:prstGeom prst="roundRect">
          <a:avLst>
            <a:gd name="adj" fmla="val 10000"/>
          </a:avLst>
        </a:prstGeom>
        <a:solidFill>
          <a:schemeClr val="lt1"/>
        </a:solidFill>
        <a:ln w="19050" cap="flat" cmpd="sng" algn="ctr">
          <a:solidFill>
            <a:schemeClr val="accent5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800" b="1" kern="1200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5.                       </a:t>
          </a:r>
          <a:r>
            <a:rPr lang="es-MX" sz="1800" kern="1200" dirty="0" smtClean="0">
              <a:ln>
                <a:noFill/>
              </a:ln>
              <a:solidFill>
                <a:schemeClr val="tx1"/>
              </a:solidFill>
              <a:latin typeface="Arial Narrow" panose="020B0606020202030204" pitchFamily="34" charset="0"/>
            </a:rPr>
            <a:t>Realizar monitoreo, seguimiento y cierre a la implementación de las acciones suscritas.</a:t>
          </a:r>
          <a:endParaRPr lang="es-ES" sz="1800" kern="1200" dirty="0">
            <a:ln>
              <a:noFill/>
            </a:ln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9280029" y="59824"/>
        <a:ext cx="1922901" cy="47848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95AF6DD-3BE5-4D6E-9F02-4E29A4E1A3BE}" type="datetimeFigureOut">
              <a:rPr lang="es-CO" smtClean="0"/>
              <a:t>9/02/2023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4F59592-A0DD-46D5-8B15-70EC903E592D}" type="slidenum">
              <a:rPr lang="es-CO" smtClean="0"/>
              <a:t>‹Nº›</a:t>
            </a:fld>
            <a:endParaRPr lang="es-CO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404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AF6DD-3BE5-4D6E-9F02-4E29A4E1A3BE}" type="datetimeFigureOut">
              <a:rPr lang="es-CO" smtClean="0"/>
              <a:t>9/02/2023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9592-A0DD-46D5-8B15-70EC903E59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5126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AF6DD-3BE5-4D6E-9F02-4E29A4E1A3BE}" type="datetimeFigureOut">
              <a:rPr lang="es-CO" smtClean="0"/>
              <a:t>9/02/2023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9592-A0DD-46D5-8B15-70EC903E592D}" type="slidenum">
              <a:rPr lang="es-CO" smtClean="0"/>
              <a:t>‹Nº›</a:t>
            </a:fld>
            <a:endParaRPr lang="es-CO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2852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AF6DD-3BE5-4D6E-9F02-4E29A4E1A3BE}" type="datetimeFigureOut">
              <a:rPr lang="es-CO" smtClean="0"/>
              <a:t>9/02/2023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9592-A0DD-46D5-8B15-70EC903E59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39992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AF6DD-3BE5-4D6E-9F02-4E29A4E1A3BE}" type="datetimeFigureOut">
              <a:rPr lang="es-CO" smtClean="0"/>
              <a:t>9/02/2023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9592-A0DD-46D5-8B15-70EC903E59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72621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AF6DD-3BE5-4D6E-9F02-4E29A4E1A3BE}" type="datetimeFigureOut">
              <a:rPr lang="es-CO" smtClean="0"/>
              <a:t>9/02/2023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9592-A0DD-46D5-8B15-70EC903E59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70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AF6DD-3BE5-4D6E-9F02-4E29A4E1A3BE}" type="datetimeFigureOut">
              <a:rPr lang="es-CO" smtClean="0"/>
              <a:t>9/02/2023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9592-A0DD-46D5-8B15-70EC903E59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732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AF6DD-3BE5-4D6E-9F02-4E29A4E1A3BE}" type="datetimeFigureOut">
              <a:rPr lang="es-CO" smtClean="0"/>
              <a:t>9/02/2023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9592-A0DD-46D5-8B15-70EC903E59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7560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AF6DD-3BE5-4D6E-9F02-4E29A4E1A3BE}" type="datetimeFigureOut">
              <a:rPr lang="es-CO" smtClean="0"/>
              <a:t>9/02/2023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9592-A0DD-46D5-8B15-70EC903E59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83160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AF6DD-3BE5-4D6E-9F02-4E29A4E1A3BE}" type="datetimeFigureOut">
              <a:rPr lang="es-CO" smtClean="0"/>
              <a:t>9/02/2023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9592-A0DD-46D5-8B15-70EC903E59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52409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AF6DD-3BE5-4D6E-9F02-4E29A4E1A3BE}" type="datetimeFigureOut">
              <a:rPr lang="es-CO" smtClean="0"/>
              <a:t>9/02/2023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59592-A0DD-46D5-8B15-70EC903E59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75073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095AF6DD-3BE5-4D6E-9F02-4E29A4E1A3BE}" type="datetimeFigureOut">
              <a:rPr lang="es-CO" smtClean="0"/>
              <a:t>9/02/2023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04F59592-A0DD-46D5-8B15-70EC903E592D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659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82555"/>
            <a:ext cx="10515600" cy="1101011"/>
          </a:xfrm>
        </p:spPr>
        <p:txBody>
          <a:bodyPr>
            <a:noAutofit/>
          </a:bodyPr>
          <a:lstStyle/>
          <a:p>
            <a:pPr algn="ctr"/>
            <a:r>
              <a:rPr lang="es-ES" sz="37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ACCIONES CORRETIVAS NTC ISO 9000-2015 CONCEPTOS : </a:t>
            </a:r>
            <a:endParaRPr lang="es-CO" sz="37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3D5287A6-B2BF-4D34-9029-565A014D42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825625"/>
            <a:ext cx="4156787" cy="319938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es-CO" dirty="0" smtClean="0">
                <a:latin typeface="Arial Narrow" panose="020B0606020202030204" pitchFamily="34" charset="0"/>
                <a:cs typeface="Arial" panose="020B0604020202020204" pitchFamily="34" charset="0"/>
              </a:rPr>
              <a:t>Incumplimiento de un requisito </a:t>
            </a:r>
          </a:p>
          <a:p>
            <a:pPr algn="ctr"/>
            <a:endParaRPr lang="es-CO" dirty="0">
              <a:latin typeface="Arial Narrow" panose="020B0606020202030204" pitchFamily="34" charset="0"/>
            </a:endParaRPr>
          </a:p>
        </p:txBody>
      </p:sp>
      <p:sp>
        <p:nvSpPr>
          <p:cNvPr id="6" name="Marcador de contenido 3">
            <a:extLst>
              <a:ext uri="{FF2B5EF4-FFF2-40B4-BE49-F238E27FC236}">
                <a16:creationId xmlns:a16="http://schemas.microsoft.com/office/drawing/2014/main" id="{8D2E3FF1-67CA-41F1-977E-9B32A34BEB41}"/>
              </a:ext>
            </a:extLst>
          </p:cNvPr>
          <p:cNvSpPr txBox="1">
            <a:spLocks/>
          </p:cNvSpPr>
          <p:nvPr/>
        </p:nvSpPr>
        <p:spPr>
          <a:xfrm>
            <a:off x="6358854" y="1825625"/>
            <a:ext cx="4994945" cy="319938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Corbel" pitchFamily="34" charset="0"/>
              <a:buNone/>
            </a:pPr>
            <a:endParaRPr lang="es-ES" dirty="0" smtClean="0"/>
          </a:p>
          <a:p>
            <a:pPr marL="0" indent="0">
              <a:buFont typeface="Corbel" pitchFamily="34" charset="0"/>
              <a:buNone/>
            </a:pPr>
            <a:endParaRPr lang="es-ES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dirty="0" smtClean="0">
                <a:latin typeface="Arial Narrow" panose="020B0606020202030204" pitchFamily="34" charset="0"/>
              </a:rPr>
              <a:t>Acción tomada para eliminar la causa de una no conformidad detectada u otra situación indeseable.</a:t>
            </a:r>
          </a:p>
          <a:p>
            <a:pPr marL="0" indent="0">
              <a:buFont typeface="Corbel" pitchFamily="34" charset="0"/>
              <a:buNone/>
            </a:pPr>
            <a:endParaRPr lang="es-ES" dirty="0" smtClean="0">
              <a:latin typeface="Arial Narrow" panose="020B0606020202030204" pitchFamily="34" charset="0"/>
            </a:endParaRPr>
          </a:p>
          <a:p>
            <a:pPr marL="0" indent="0" algn="ctr">
              <a:buFont typeface="Corbel" pitchFamily="34" charset="0"/>
              <a:buNone/>
            </a:pPr>
            <a:endParaRPr lang="es-ES" dirty="0" smtClean="0">
              <a:latin typeface="Arial Narrow" panose="020B0606020202030204" pitchFamily="34" charset="0"/>
            </a:endParaRPr>
          </a:p>
          <a:p>
            <a:pPr marL="0" indent="0" algn="ctr">
              <a:buFont typeface="Corbel" pitchFamily="34" charset="0"/>
              <a:buNone/>
            </a:pPr>
            <a:r>
              <a:rPr lang="es-ES" dirty="0" smtClean="0">
                <a:latin typeface="Arial Narrow" panose="020B0606020202030204" pitchFamily="34" charset="0"/>
              </a:rPr>
              <a:t>Eliminar la causa</a:t>
            </a:r>
            <a:endParaRPr lang="es-CO" dirty="0">
              <a:latin typeface="Arial Narrow" panose="020B0606020202030204" pitchFamily="34" charset="0"/>
            </a:endParaRPr>
          </a:p>
        </p:txBody>
      </p:sp>
      <p:sp>
        <p:nvSpPr>
          <p:cNvPr id="8" name="Rectángulo: esquinas redondeadas 5">
            <a:extLst>
              <a:ext uri="{FF2B5EF4-FFF2-40B4-BE49-F238E27FC236}">
                <a16:creationId xmlns:a16="http://schemas.microsoft.com/office/drawing/2014/main" id="{6AC11275-2B51-4B9B-A7ED-DDC5F3123851}"/>
              </a:ext>
            </a:extLst>
          </p:cNvPr>
          <p:cNvSpPr/>
          <p:nvPr/>
        </p:nvSpPr>
        <p:spPr>
          <a:xfrm>
            <a:off x="7486104" y="1994482"/>
            <a:ext cx="3028397" cy="338344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b="1" dirty="0">
                <a:latin typeface="Arial Narrow" panose="020B0606020202030204" pitchFamily="34" charset="0"/>
              </a:rPr>
              <a:t>ACCIÓN CORRECTIVA</a:t>
            </a:r>
            <a:endParaRPr lang="es-CO" b="1" dirty="0">
              <a:latin typeface="Arial Narrow" panose="020B0606020202030204" pitchFamily="34" charset="0"/>
            </a:endParaRPr>
          </a:p>
        </p:txBody>
      </p:sp>
      <p:sp>
        <p:nvSpPr>
          <p:cNvPr id="4" name="Flecha abajo 3"/>
          <p:cNvSpPr/>
          <p:nvPr/>
        </p:nvSpPr>
        <p:spPr>
          <a:xfrm>
            <a:off x="8614010" y="3732245"/>
            <a:ext cx="772586" cy="6997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Rectángulo redondeado 2"/>
          <p:cNvSpPr/>
          <p:nvPr/>
        </p:nvSpPr>
        <p:spPr>
          <a:xfrm>
            <a:off x="1238596" y="6196576"/>
            <a:ext cx="10659790" cy="382555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Cultura Autocontrol-Boletín 2023-2 Oficina Control Interno y </a:t>
            </a:r>
            <a:r>
              <a:rPr lang="es-MX" sz="140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Gestión</a:t>
            </a:r>
            <a:r>
              <a:rPr lang="es-MX" sz="160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MX" sz="16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</a:t>
            </a:r>
            <a:r>
              <a:rPr lang="es-MX" sz="1000" b="1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TODOS </a:t>
            </a:r>
            <a:r>
              <a:rPr lang="es-MX" sz="1000" b="1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SOMOS CONTROL  </a:t>
            </a:r>
            <a:endParaRPr lang="es-CO" sz="1000" b="1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687" y="6196576"/>
            <a:ext cx="293816" cy="295664"/>
          </a:xfrm>
          <a:prstGeom prst="rect">
            <a:avLst/>
          </a:prstGeom>
        </p:spPr>
      </p:pic>
      <p:sp>
        <p:nvSpPr>
          <p:cNvPr id="12" name="Rectángulo redondeado 11"/>
          <p:cNvSpPr/>
          <p:nvPr/>
        </p:nvSpPr>
        <p:spPr>
          <a:xfrm>
            <a:off x="1945178" y="1994482"/>
            <a:ext cx="2377440" cy="33834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/>
          <p:cNvSpPr txBox="1"/>
          <p:nvPr/>
        </p:nvSpPr>
        <p:spPr>
          <a:xfrm>
            <a:off x="1867466" y="1994482"/>
            <a:ext cx="261850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CO" b="1" dirty="0">
                <a:solidFill>
                  <a:schemeClr val="dk1"/>
                </a:solidFill>
                <a:latin typeface="Arial Narrow" panose="020B0606020202030204" pitchFamily="34" charset="0"/>
              </a:rPr>
              <a:t>NO CONFORMIDAD</a:t>
            </a:r>
          </a:p>
        </p:txBody>
      </p:sp>
    </p:spTree>
    <p:extLst>
      <p:ext uri="{BB962C8B-B14F-4D97-AF65-F5344CB8AC3E}">
        <p14:creationId xmlns:p14="http://schemas.microsoft.com/office/powerpoint/2010/main" val="373810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66256"/>
            <a:ext cx="10515600" cy="1039090"/>
          </a:xfrm>
        </p:spPr>
        <p:txBody>
          <a:bodyPr>
            <a:normAutofit/>
          </a:bodyPr>
          <a:lstStyle/>
          <a:p>
            <a:pPr algn="ctr"/>
            <a:r>
              <a:rPr lang="es-CO" sz="37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PROCEDIMIENTO ACCIONES CORRECTIVAS</a:t>
            </a:r>
            <a:endParaRPr lang="es-CO" sz="37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1" name="Marcador de contenido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8938350"/>
              </p:ext>
            </p:extLst>
          </p:nvPr>
        </p:nvGraphicFramePr>
        <p:xfrm>
          <a:off x="543200" y="1248706"/>
          <a:ext cx="11355186" cy="4904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ángulo redondeado 2"/>
          <p:cNvSpPr/>
          <p:nvPr/>
        </p:nvSpPr>
        <p:spPr>
          <a:xfrm>
            <a:off x="1238596" y="6196576"/>
            <a:ext cx="10659790" cy="382555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Cultura Autocontrol-Boletín 2023-2 Oficina Control Interno y </a:t>
            </a:r>
            <a:r>
              <a:rPr lang="es-MX" sz="140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Gestión</a:t>
            </a:r>
            <a:r>
              <a:rPr lang="es-MX" sz="160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MX" sz="16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</a:t>
            </a:r>
            <a:r>
              <a:rPr lang="es-MX" sz="1000" b="1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TODOS </a:t>
            </a:r>
            <a:r>
              <a:rPr lang="es-MX" sz="1000" b="1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SOMOS CONTROL  </a:t>
            </a:r>
            <a:endParaRPr lang="es-CO" sz="1000" b="1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687" y="6196576"/>
            <a:ext cx="293816" cy="2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6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43000" y="317241"/>
            <a:ext cx="9881053" cy="1070984"/>
          </a:xfrm>
        </p:spPr>
        <p:txBody>
          <a:bodyPr>
            <a:noAutofit/>
          </a:bodyPr>
          <a:lstStyle/>
          <a:p>
            <a:pPr algn="ctr"/>
            <a:r>
              <a:rPr lang="es-MX" sz="37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ASPECTOS CLAVES PARA LAS ACCIONES CORRECTIVAS</a:t>
            </a:r>
            <a:endParaRPr lang="es-CO" sz="37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8" name="Marcador de contenido 7"/>
          <p:cNvSpPr>
            <a:spLocks noGrp="1"/>
          </p:cNvSpPr>
          <p:nvPr>
            <p:ph sz="half" idx="2"/>
          </p:nvPr>
        </p:nvSpPr>
        <p:spPr>
          <a:xfrm>
            <a:off x="1142999" y="1698171"/>
            <a:ext cx="4809931" cy="4627983"/>
          </a:xfrm>
        </p:spPr>
        <p:txBody>
          <a:bodyPr>
            <a:normAutofit/>
          </a:bodyPr>
          <a:lstStyle/>
          <a:p>
            <a:r>
              <a:rPr lang="es-CO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Incluir la corrección dentro del plan de acción establecido </a:t>
            </a:r>
            <a:endParaRPr lang="es-CO" sz="18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es-CO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Redactar las  acciones correctivas en infinitivo y claramente, por ejemplo: “</a:t>
            </a:r>
            <a:r>
              <a:rPr lang="es-CO" sz="1800" i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Elaborar, aprobar e implementar 	el procedimiento de quejas y reclamos”</a:t>
            </a:r>
            <a:endParaRPr lang="es-CO" sz="1800" i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es-CO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Para cada causa analizada debe existir una acción correctiva, en algunos casos una acción apunta a varias causas</a:t>
            </a:r>
            <a:r>
              <a:rPr lang="es-CO" sz="1800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  <a:p>
            <a:r>
              <a:rPr lang="es-CO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Asignar responsable (cargo).</a:t>
            </a:r>
            <a:endParaRPr lang="es-CO" sz="18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endParaRPr lang="es-CO" dirty="0">
              <a:latin typeface="Arial Narrow" panose="020B0606020202030204" pitchFamily="34" charset="0"/>
            </a:endParaRPr>
          </a:p>
        </p:txBody>
      </p:sp>
      <p:sp>
        <p:nvSpPr>
          <p:cNvPr id="13" name="Marcador de contenido 12"/>
          <p:cNvSpPr>
            <a:spLocks noGrp="1"/>
          </p:cNvSpPr>
          <p:nvPr>
            <p:ph sz="quarter" idx="4"/>
          </p:nvPr>
        </p:nvSpPr>
        <p:spPr>
          <a:xfrm>
            <a:off x="6269173" y="1698171"/>
            <a:ext cx="4754880" cy="4404431"/>
          </a:xfrm>
        </p:spPr>
        <p:txBody>
          <a:bodyPr>
            <a:normAutofit/>
          </a:bodyPr>
          <a:lstStyle/>
          <a:p>
            <a:r>
              <a:rPr lang="es-CO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Establecer fechas límite (reales) para la ejecución de la acción y acordes con la acción definida</a:t>
            </a:r>
            <a:r>
              <a:rPr lang="es-CO" sz="1800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  <a:p>
            <a:r>
              <a:rPr lang="es-CO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Validar que las acciones definidas realmente eliminen el problema</a:t>
            </a:r>
            <a:r>
              <a:rPr lang="es-CO" sz="1800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  <a:p>
            <a:r>
              <a:rPr lang="es-CO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El plan de acción debe ser definido por un cargo con autoridad (Líder de proceso y/o persona a cargo de la unidad).</a:t>
            </a:r>
            <a:endParaRPr lang="es-CO" sz="18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r>
              <a:rPr lang="es-CO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Incluir como última actividad del plan de acción, la actividad asociada con el monitoreo de la eficacia de la acción correctiva</a:t>
            </a:r>
            <a:endParaRPr lang="es-CO" dirty="0"/>
          </a:p>
        </p:txBody>
      </p:sp>
      <p:sp>
        <p:nvSpPr>
          <p:cNvPr id="5" name="Rectángulo redondeado 2"/>
          <p:cNvSpPr/>
          <p:nvPr/>
        </p:nvSpPr>
        <p:spPr>
          <a:xfrm>
            <a:off x="1238596" y="6196576"/>
            <a:ext cx="10659790" cy="382555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Cultura Autocontrol-Boletín 2023-2 Oficina Control Interno y </a:t>
            </a:r>
            <a:r>
              <a:rPr lang="es-MX" sz="140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Gestión</a:t>
            </a:r>
            <a:r>
              <a:rPr lang="es-MX" sz="160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MX" sz="16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</a:t>
            </a:r>
            <a:r>
              <a:rPr lang="es-MX" sz="1000" b="1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TODOS </a:t>
            </a:r>
            <a:r>
              <a:rPr lang="es-MX" sz="1000" b="1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SOMOS CONTROL  </a:t>
            </a:r>
            <a:endParaRPr lang="es-CO" sz="1000" b="1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687" y="6196576"/>
            <a:ext cx="293816" cy="2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80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66192" y="363894"/>
            <a:ext cx="10515600" cy="1101011"/>
          </a:xfrm>
        </p:spPr>
        <p:txBody>
          <a:bodyPr>
            <a:noAutofit/>
          </a:bodyPr>
          <a:lstStyle/>
          <a:p>
            <a:pPr algn="ctr"/>
            <a:r>
              <a:rPr lang="es-MX" sz="37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CONCEPTO ERRADO DE LA NO CONFORMIDAD Y LA ACCIÓN CORRECTIVA</a:t>
            </a:r>
            <a:endParaRPr lang="es-CO" sz="37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pic>
        <p:nvPicPr>
          <p:cNvPr id="1034" name="Picture 10" descr="persona furiosa y jefe descontento 3241705 Vector en Vecteez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471" y="2283372"/>
            <a:ext cx="2729203" cy="272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redondeado 9"/>
          <p:cNvSpPr/>
          <p:nvPr/>
        </p:nvSpPr>
        <p:spPr>
          <a:xfrm rot="18590076">
            <a:off x="92147" y="3260307"/>
            <a:ext cx="4803358" cy="77533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2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</a:rPr>
              <a:t>La no conformidad </a:t>
            </a:r>
            <a:r>
              <a:rPr lang="es-MX" sz="22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</a:rPr>
              <a:t>no es </a:t>
            </a:r>
            <a:r>
              <a:rPr lang="es-MX" sz="22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</a:rPr>
              <a:t>personal </a:t>
            </a:r>
            <a:endParaRPr lang="es-CO" sz="22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innerShdw blurRad="114300">
                  <a:prstClr val="black"/>
                </a:innerShdw>
              </a:effectLst>
            </a:endParaRPr>
          </a:p>
        </p:txBody>
      </p:sp>
      <p:sp>
        <p:nvSpPr>
          <p:cNvPr id="11" name="Rectángulo 10"/>
          <p:cNvSpPr/>
          <p:nvPr/>
        </p:nvSpPr>
        <p:spPr>
          <a:xfrm rot="2553182">
            <a:off x="7209261" y="3168823"/>
            <a:ext cx="4182416" cy="8392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2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</a:rPr>
              <a:t>No es un requisito innecesario</a:t>
            </a:r>
            <a:endParaRPr lang="es-CO" sz="22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innerShdw blurRad="114300">
                  <a:prstClr val="black"/>
                </a:innerShdw>
              </a:effectLst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6010102" y="4680605"/>
            <a:ext cx="1870363" cy="331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5075243" y="4766906"/>
            <a:ext cx="1739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dirty="0">
                <a:solidFill>
                  <a:srgbClr val="7030A0"/>
                </a:solidFill>
              </a:rPr>
              <a:t>No conformidad</a:t>
            </a:r>
            <a:endParaRPr lang="es-CO" dirty="0">
              <a:solidFill>
                <a:srgbClr val="7030A0"/>
              </a:solidFill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3649394" y="5498013"/>
            <a:ext cx="4507356" cy="6660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2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innerShdw blurRad="114300">
                    <a:prstClr val="black"/>
                  </a:innerShdw>
                </a:effectLst>
              </a:rPr>
              <a:t>No es perdida de tiempo</a:t>
            </a:r>
            <a:endParaRPr lang="es-CO" sz="22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innerShdw blurRad="114300">
                  <a:prstClr val="black"/>
                </a:innerShdw>
              </a:effectLst>
            </a:endParaRPr>
          </a:p>
        </p:txBody>
      </p:sp>
      <p:sp>
        <p:nvSpPr>
          <p:cNvPr id="9" name="Rectángulo redondeado 2"/>
          <p:cNvSpPr/>
          <p:nvPr/>
        </p:nvSpPr>
        <p:spPr>
          <a:xfrm>
            <a:off x="1238596" y="6196576"/>
            <a:ext cx="10659790" cy="382555"/>
          </a:xfrm>
          <a:prstGeom prst="round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MX" sz="14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Cultura Autocontrol-Boletín 2023-2 Oficina Control Interno y </a:t>
            </a:r>
            <a:r>
              <a:rPr lang="es-MX" sz="140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Gestión</a:t>
            </a:r>
            <a:r>
              <a:rPr lang="es-MX" sz="1600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MX" sz="1600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       </a:t>
            </a:r>
            <a:r>
              <a:rPr lang="es-MX" sz="1000" b="1" dirty="0" smtClean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TODOS </a:t>
            </a:r>
            <a:r>
              <a:rPr lang="es-MX" sz="1000" b="1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SOMOS CONTROL  </a:t>
            </a:r>
            <a:endParaRPr lang="es-CO" sz="1000" b="1" dirty="0">
              <a:ln w="0"/>
              <a:solidFill>
                <a:schemeClr val="accent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687" y="6196576"/>
            <a:ext cx="293816" cy="295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93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e">
  <a:themeElements>
    <a:clrScheme name="Base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741</TotalTime>
  <Words>304</Words>
  <Application>Microsoft Office PowerPoint</Application>
  <PresentationFormat>Panorámica</PresentationFormat>
  <Paragraphs>38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Arial Narrow</vt:lpstr>
      <vt:lpstr>Corbel</vt:lpstr>
      <vt:lpstr>Wingdings</vt:lpstr>
      <vt:lpstr>Base</vt:lpstr>
      <vt:lpstr>ACCIONES CORRETIVAS NTC ISO 9000-2015 CONCEPTOS : </vt:lpstr>
      <vt:lpstr>PROCEDIMIENTO ACCIONES CORRECTIVAS</vt:lpstr>
      <vt:lpstr>ASPECTOS CLAVES PARA LAS ACCIONES CORRECTIVAS</vt:lpstr>
      <vt:lpstr>CONCEPTO ERRADO DE LA NO CONFORMIDAD Y LA ACCIÓN CORRECTIVA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ACCIONES CORRETIVAS NTC ISO 9000-2015</dc:title>
  <dc:creator>UNILLANOS</dc:creator>
  <cp:lastModifiedBy>Hewlett-Packard</cp:lastModifiedBy>
  <cp:revision>41</cp:revision>
  <dcterms:created xsi:type="dcterms:W3CDTF">2023-02-03T19:11:45Z</dcterms:created>
  <dcterms:modified xsi:type="dcterms:W3CDTF">2023-02-09T20:14:53Z</dcterms:modified>
</cp:coreProperties>
</file>