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7" r:id="rId1"/>
  </p:sldMasterIdLst>
  <p:notesMasterIdLst>
    <p:notesMasterId r:id="rId8"/>
  </p:notesMasterIdLst>
  <p:sldIdLst>
    <p:sldId id="256" r:id="rId2"/>
    <p:sldId id="258" r:id="rId3"/>
    <p:sldId id="259" r:id="rId4"/>
    <p:sldId id="268" r:id="rId5"/>
    <p:sldId id="262" r:id="rId6"/>
    <p:sldId id="270" r:id="rId7"/>
  </p:sldIdLst>
  <p:sldSz cx="9144000" cy="5143500" type="screen16x9"/>
  <p:notesSz cx="6858000" cy="9144000"/>
  <p:embeddedFontLst>
    <p:embeddedFont>
      <p:font typeface="Montserrat Black" panose="020B0604020202020204" charset="0"/>
      <p:bold r:id="rId9"/>
      <p:boldItalic r:id="rId10"/>
    </p:embeddedFont>
    <p:embeddedFont>
      <p:font typeface="Bahnschrift" panose="020B0502040204020203" pitchFamily="34" charset="0"/>
      <p:regular r:id="rId11"/>
      <p:bold r:id="rId12"/>
    </p:embeddedFont>
    <p:embeddedFont>
      <p:font typeface="Montserrat" panose="020B0604020202020204" charset="0"/>
      <p:regular r:id="rId13"/>
      <p:bold r:id="rId14"/>
      <p:italic r:id="rId15"/>
      <p:boldItalic r:id="rId16"/>
    </p:embeddedFont>
    <p:embeddedFont>
      <p:font typeface="Kunstler Script" panose="030304020206070D0D06" pitchFamily="66" charset="0"/>
      <p:regular r:id="rId17"/>
    </p:embeddedFont>
    <p:embeddedFont>
      <p:font typeface="Montserrat Light" panose="020B0604020202020204" charset="0"/>
      <p:regular r:id="rId18"/>
      <p:bold r:id="rId19"/>
      <p:italic r:id="rId20"/>
      <p:boldItalic r:id="rId21"/>
    </p:embeddedFont>
    <p:embeddedFont>
      <p:font typeface="Lato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B6A51F7-C966-4786-AB1D-B47ECD325A40}">
  <a:tblStyle styleId="{1B6A51F7-C966-4786-AB1D-B47ECD325A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23c9d33c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23c9d33c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723c9d33c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723c9d33c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7451b6a2d1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7451b6a2d1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7451b6a2d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7451b6a2d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7451b6a2d1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7451b6a2d1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20000" y="540000"/>
            <a:ext cx="3886500" cy="406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6738300" y="692400"/>
            <a:ext cx="1838100" cy="40644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720000" y="633316"/>
            <a:ext cx="5670600" cy="336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720000" y="3906325"/>
            <a:ext cx="5023500" cy="10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 Light"/>
              <a:buNone/>
              <a:defRPr sz="3000"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5309875" y="2565524"/>
            <a:ext cx="23328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/>
          <p:nvPr/>
        </p:nvSpPr>
        <p:spPr>
          <a:xfrm rot="-5400000">
            <a:off x="114276" y="1147596"/>
            <a:ext cx="1518000" cy="301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 rot="-5400000">
            <a:off x="-1266462" y="2396618"/>
            <a:ext cx="42795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/>
          <p:nvPr/>
        </p:nvSpPr>
        <p:spPr>
          <a:xfrm>
            <a:off x="6594483" y="542917"/>
            <a:ext cx="1828800" cy="26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626684" y="404716"/>
            <a:ext cx="79278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3639000" y="542917"/>
            <a:ext cx="864600" cy="26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482850" y="1219675"/>
            <a:ext cx="3936600" cy="364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626684" y="404716"/>
            <a:ext cx="79278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/>
          <p:nvPr/>
        </p:nvSpPr>
        <p:spPr>
          <a:xfrm>
            <a:off x="3327572" y="691950"/>
            <a:ext cx="5240700" cy="406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11"/>
          <p:cNvSpPr/>
          <p:nvPr/>
        </p:nvSpPr>
        <p:spPr>
          <a:xfrm>
            <a:off x="3175098" y="540000"/>
            <a:ext cx="5240700" cy="4064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776898" y="1204300"/>
            <a:ext cx="4037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4045398" y="2879775"/>
            <a:ext cx="3500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 hasCustomPrompt="1"/>
          </p:nvPr>
        </p:nvSpPr>
        <p:spPr>
          <a:xfrm>
            <a:off x="947939" y="2625825"/>
            <a:ext cx="1510800" cy="70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Montserrat Light"/>
              <a:buNone/>
              <a:defRPr sz="40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"/>
          </p:nvPr>
        </p:nvSpPr>
        <p:spPr>
          <a:xfrm>
            <a:off x="947949" y="3250107"/>
            <a:ext cx="1610100" cy="10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 hasCustomPrompt="1"/>
          </p:nvPr>
        </p:nvSpPr>
        <p:spPr>
          <a:xfrm>
            <a:off x="2903289" y="2625825"/>
            <a:ext cx="1510800" cy="70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Montserrat Light"/>
              <a:buNone/>
              <a:defRPr sz="40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3"/>
          </p:nvPr>
        </p:nvSpPr>
        <p:spPr>
          <a:xfrm>
            <a:off x="2903299" y="3250107"/>
            <a:ext cx="1610100" cy="10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4" hasCustomPrompt="1"/>
          </p:nvPr>
        </p:nvSpPr>
        <p:spPr>
          <a:xfrm>
            <a:off x="4858639" y="2625825"/>
            <a:ext cx="1510800" cy="70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Montserrat Light"/>
              <a:buNone/>
              <a:defRPr sz="40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5"/>
          </p:nvPr>
        </p:nvSpPr>
        <p:spPr>
          <a:xfrm>
            <a:off x="4858649" y="3250107"/>
            <a:ext cx="1610100" cy="10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6" hasCustomPrompt="1"/>
          </p:nvPr>
        </p:nvSpPr>
        <p:spPr>
          <a:xfrm>
            <a:off x="6813989" y="2625825"/>
            <a:ext cx="1510800" cy="70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Montserrat Light"/>
              <a:buNone/>
              <a:defRPr sz="400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7"/>
          </p:nvPr>
        </p:nvSpPr>
        <p:spPr>
          <a:xfrm>
            <a:off x="6813999" y="3250107"/>
            <a:ext cx="1610100" cy="10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6594483" y="542917"/>
            <a:ext cx="1828800" cy="26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8"/>
          </p:nvPr>
        </p:nvSpPr>
        <p:spPr>
          <a:xfrm>
            <a:off x="626684" y="404716"/>
            <a:ext cx="79278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901600" cy="11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 Black"/>
              <a:buNone/>
              <a:defRPr sz="28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 Black"/>
              <a:buNone/>
              <a:defRPr sz="28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 Black"/>
              <a:buNone/>
              <a:defRPr sz="28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 Black"/>
              <a:buNone/>
              <a:defRPr sz="28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 Black"/>
              <a:buNone/>
              <a:defRPr sz="28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 Black"/>
              <a:buNone/>
              <a:defRPr sz="28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 Black"/>
              <a:buNone/>
              <a:defRPr sz="28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 Black"/>
              <a:buNone/>
              <a:defRPr sz="28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ontserrat Black"/>
              <a:buNone/>
              <a:defRPr sz="28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673213"/>
            <a:ext cx="8520600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Lato"/>
              <a:buChar char="●"/>
              <a:defRPr sz="18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Lato"/>
              <a:buChar char="○"/>
              <a:defRPr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Lato"/>
              <a:buChar char="■"/>
              <a:defRPr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Lato"/>
              <a:buChar char="●"/>
              <a:defRPr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Lato"/>
              <a:buChar char="○"/>
              <a:defRPr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Lato"/>
              <a:buChar char="■"/>
              <a:defRPr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Lato"/>
              <a:buChar char="●"/>
              <a:defRPr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Lato"/>
              <a:buChar char="○"/>
              <a:defRPr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Lato"/>
              <a:buChar char="■"/>
              <a:defRPr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5" r:id="rId4"/>
    <p:sldLayoutId id="2147483657" r:id="rId5"/>
    <p:sldLayoutId id="2147483658" r:id="rId6"/>
    <p:sldLayoutId id="2147483659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ctrTitle" idx="4294967295"/>
          </p:nvPr>
        </p:nvSpPr>
        <p:spPr>
          <a:xfrm>
            <a:off x="727364" y="2876944"/>
            <a:ext cx="3875809" cy="11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dirty="0" smtClean="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AUTOCONTROL</a:t>
            </a:r>
            <a:endParaRPr sz="3500" dirty="0">
              <a:solidFill>
                <a:srgbClr val="4343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38" name="Google Shape;138;p22"/>
          <p:cNvSpPr txBox="1">
            <a:spLocks noGrp="1"/>
          </p:cNvSpPr>
          <p:nvPr>
            <p:ph type="ctrTitle" idx="4294967295"/>
          </p:nvPr>
        </p:nvSpPr>
        <p:spPr>
          <a:xfrm>
            <a:off x="849000" y="3806625"/>
            <a:ext cx="3564600" cy="70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CO" sz="2000" dirty="0">
                <a:latin typeface="Bahnschrift" panose="020B0502040204020203" pitchFamily="34" charset="0"/>
              </a:rPr>
              <a:t>Boletín </a:t>
            </a:r>
            <a:r>
              <a:rPr lang="es-CO" sz="2000" dirty="0" smtClean="0">
                <a:latin typeface="Bahnschrift" panose="020B0502040204020203" pitchFamily="34" charset="0"/>
              </a:rPr>
              <a:t>#3</a:t>
            </a:r>
            <a:r>
              <a:rPr lang="es-CO" sz="2000" dirty="0">
                <a:latin typeface="Bahnschrift" panose="020B0502040204020203" pitchFamily="34" charset="0"/>
              </a:rPr>
              <a:t/>
            </a:r>
            <a:br>
              <a:rPr lang="es-CO" sz="2000" dirty="0">
                <a:latin typeface="Bahnschrift" panose="020B0502040204020203" pitchFamily="34" charset="0"/>
              </a:rPr>
            </a:br>
            <a:r>
              <a:rPr lang="es-CO" sz="2000" dirty="0">
                <a:latin typeface="Bahnschrift" panose="020B0502040204020203" pitchFamily="34" charset="0"/>
              </a:rPr>
              <a:t>Oficina de control Interno</a:t>
            </a:r>
            <a:br>
              <a:rPr lang="es-CO" sz="2000" dirty="0">
                <a:latin typeface="Bahnschrift" panose="020B0502040204020203" pitchFamily="34" charset="0"/>
              </a:rPr>
            </a:br>
            <a:r>
              <a:rPr lang="es-CO" sz="2000" dirty="0" smtClean="0">
                <a:latin typeface="Bahnschrift" panose="020B0502040204020203" pitchFamily="34" charset="0"/>
              </a:rPr>
              <a:t>Marzo </a:t>
            </a:r>
            <a:r>
              <a:rPr lang="es-CO" sz="2000" dirty="0">
                <a:latin typeface="Bahnschrift" panose="020B0502040204020203" pitchFamily="34" charset="0"/>
              </a:rPr>
              <a:t>de 2021</a:t>
            </a:r>
            <a:endParaRPr lang="en-US" sz="2000" dirty="0">
              <a:latin typeface="Bahnschrift" panose="020B0502040204020203" pitchFamily="34" charset="0"/>
            </a:endParaRPr>
          </a:p>
        </p:txBody>
      </p:sp>
      <p:pic>
        <p:nvPicPr>
          <p:cNvPr id="5" name="Picture 6" descr="Facebo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174" y="688472"/>
            <a:ext cx="2836718" cy="391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24"/>
          <p:cNvGrpSpPr/>
          <p:nvPr/>
        </p:nvGrpSpPr>
        <p:grpSpPr>
          <a:xfrm>
            <a:off x="720038" y="1878701"/>
            <a:ext cx="1838100" cy="1838100"/>
            <a:chOff x="720038" y="1878701"/>
            <a:chExt cx="1838100" cy="1838100"/>
          </a:xfrm>
        </p:grpSpPr>
        <p:sp>
          <p:nvSpPr>
            <p:cNvPr id="151" name="Google Shape;151;p24"/>
            <p:cNvSpPr/>
            <p:nvPr/>
          </p:nvSpPr>
          <p:spPr>
            <a:xfrm>
              <a:off x="720038" y="1878701"/>
              <a:ext cx="1838100" cy="18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4"/>
            <p:cNvSpPr/>
            <p:nvPr/>
          </p:nvSpPr>
          <p:spPr>
            <a:xfrm>
              <a:off x="844225" y="2483199"/>
              <a:ext cx="103200" cy="105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" name="Google Shape;153;p24"/>
          <p:cNvGrpSpPr/>
          <p:nvPr/>
        </p:nvGrpSpPr>
        <p:grpSpPr>
          <a:xfrm>
            <a:off x="2675309" y="1878701"/>
            <a:ext cx="1838100" cy="1838100"/>
            <a:chOff x="2675309" y="1878701"/>
            <a:chExt cx="1838100" cy="1838100"/>
          </a:xfrm>
        </p:grpSpPr>
        <p:sp>
          <p:nvSpPr>
            <p:cNvPr id="154" name="Google Shape;154;p24"/>
            <p:cNvSpPr/>
            <p:nvPr/>
          </p:nvSpPr>
          <p:spPr>
            <a:xfrm>
              <a:off x="2675309" y="1878701"/>
              <a:ext cx="1838100" cy="18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4"/>
            <p:cNvSpPr/>
            <p:nvPr/>
          </p:nvSpPr>
          <p:spPr>
            <a:xfrm>
              <a:off x="2799500" y="2483199"/>
              <a:ext cx="103200" cy="105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" name="Google Shape;156;p24"/>
          <p:cNvGrpSpPr/>
          <p:nvPr/>
        </p:nvGrpSpPr>
        <p:grpSpPr>
          <a:xfrm>
            <a:off x="4630580" y="1878701"/>
            <a:ext cx="1838100" cy="1838100"/>
            <a:chOff x="4630580" y="1878701"/>
            <a:chExt cx="1838100" cy="1838100"/>
          </a:xfrm>
        </p:grpSpPr>
        <p:sp>
          <p:nvSpPr>
            <p:cNvPr id="157" name="Google Shape;157;p24"/>
            <p:cNvSpPr/>
            <p:nvPr/>
          </p:nvSpPr>
          <p:spPr>
            <a:xfrm>
              <a:off x="4630580" y="1878701"/>
              <a:ext cx="1838100" cy="18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4"/>
            <p:cNvSpPr/>
            <p:nvPr/>
          </p:nvSpPr>
          <p:spPr>
            <a:xfrm>
              <a:off x="4754775" y="2483199"/>
              <a:ext cx="103200" cy="105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" name="Google Shape;159;p24"/>
          <p:cNvGrpSpPr/>
          <p:nvPr/>
        </p:nvGrpSpPr>
        <p:grpSpPr>
          <a:xfrm>
            <a:off x="6585851" y="1878701"/>
            <a:ext cx="1990500" cy="1990500"/>
            <a:chOff x="6585851" y="1878701"/>
            <a:chExt cx="1990500" cy="1990500"/>
          </a:xfrm>
        </p:grpSpPr>
        <p:sp>
          <p:nvSpPr>
            <p:cNvPr id="160" name="Google Shape;160;p24"/>
            <p:cNvSpPr/>
            <p:nvPr/>
          </p:nvSpPr>
          <p:spPr>
            <a:xfrm>
              <a:off x="6738251" y="2031101"/>
              <a:ext cx="1838100" cy="18381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4"/>
            <p:cNvSpPr/>
            <p:nvPr/>
          </p:nvSpPr>
          <p:spPr>
            <a:xfrm>
              <a:off x="6585851" y="1878701"/>
              <a:ext cx="1838100" cy="18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4"/>
            <p:cNvSpPr/>
            <p:nvPr/>
          </p:nvSpPr>
          <p:spPr>
            <a:xfrm>
              <a:off x="6710050" y="2483199"/>
              <a:ext cx="103200" cy="105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3" name="Google Shape;163;p24"/>
          <p:cNvSpPr txBox="1">
            <a:spLocks noGrp="1"/>
          </p:cNvSpPr>
          <p:nvPr>
            <p:ph type="title" idx="8"/>
          </p:nvPr>
        </p:nvSpPr>
        <p:spPr>
          <a:xfrm>
            <a:off x="626684" y="404716"/>
            <a:ext cx="7927800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/>
              <a:t>CONTENIDO</a:t>
            </a:r>
            <a:endParaRPr sz="2400" dirty="0"/>
          </a:p>
        </p:txBody>
      </p:sp>
      <p:sp>
        <p:nvSpPr>
          <p:cNvPr id="164" name="Google Shape;164;p24"/>
          <p:cNvSpPr txBox="1">
            <a:spLocks noGrp="1"/>
          </p:cNvSpPr>
          <p:nvPr>
            <p:ph type="body" idx="4294967295"/>
          </p:nvPr>
        </p:nvSpPr>
        <p:spPr>
          <a:xfrm>
            <a:off x="916388" y="3079070"/>
            <a:ext cx="1575300" cy="4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 smtClean="0"/>
              <a:t>PARA RECORDAR</a:t>
            </a:r>
            <a:endParaRPr sz="1600" dirty="0"/>
          </a:p>
        </p:txBody>
      </p:sp>
      <p:sp>
        <p:nvSpPr>
          <p:cNvPr id="165" name="Google Shape;165;p24"/>
          <p:cNvSpPr txBox="1">
            <a:spLocks noGrp="1"/>
          </p:cNvSpPr>
          <p:nvPr>
            <p:ph type="title" idx="8"/>
          </p:nvPr>
        </p:nvSpPr>
        <p:spPr>
          <a:xfrm>
            <a:off x="2895671" y="2369270"/>
            <a:ext cx="1510800" cy="70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02</a:t>
            </a:r>
            <a:endParaRPr sz="4000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66" name="Google Shape;166;p24"/>
          <p:cNvSpPr txBox="1">
            <a:spLocks noGrp="1"/>
          </p:cNvSpPr>
          <p:nvPr>
            <p:ph type="body" idx="4294967295"/>
          </p:nvPr>
        </p:nvSpPr>
        <p:spPr>
          <a:xfrm>
            <a:off x="2819480" y="2816694"/>
            <a:ext cx="1734900" cy="4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 smtClean="0"/>
              <a:t>TEMA: AUTOCONTROL CON MEDICIÓN</a:t>
            </a:r>
            <a:endParaRPr sz="1600" dirty="0"/>
          </a:p>
        </p:txBody>
      </p:sp>
      <p:sp>
        <p:nvSpPr>
          <p:cNvPr id="167" name="Google Shape;167;p24"/>
          <p:cNvSpPr txBox="1">
            <a:spLocks noGrp="1"/>
          </p:cNvSpPr>
          <p:nvPr>
            <p:ph type="title" idx="8"/>
          </p:nvPr>
        </p:nvSpPr>
        <p:spPr>
          <a:xfrm>
            <a:off x="4853332" y="2369270"/>
            <a:ext cx="1510800" cy="70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</a:t>
            </a:r>
            <a:endParaRPr sz="4000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68" name="Google Shape;168;p24"/>
          <p:cNvSpPr txBox="1">
            <a:spLocks noGrp="1"/>
          </p:cNvSpPr>
          <p:nvPr>
            <p:ph type="body" idx="4294967295"/>
          </p:nvPr>
        </p:nvSpPr>
        <p:spPr>
          <a:xfrm>
            <a:off x="4853332" y="3107956"/>
            <a:ext cx="1575300" cy="4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 smtClean="0"/>
              <a:t>LA OCIG RECOMIENDA</a:t>
            </a:r>
            <a:endParaRPr sz="1600" dirty="0"/>
          </a:p>
        </p:txBody>
      </p:sp>
      <p:sp>
        <p:nvSpPr>
          <p:cNvPr id="169" name="Google Shape;169;p24"/>
          <p:cNvSpPr txBox="1">
            <a:spLocks noGrp="1"/>
          </p:cNvSpPr>
          <p:nvPr>
            <p:ph type="title" idx="8"/>
          </p:nvPr>
        </p:nvSpPr>
        <p:spPr>
          <a:xfrm>
            <a:off x="6813086" y="2421085"/>
            <a:ext cx="1510800" cy="70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04</a:t>
            </a:r>
            <a:endParaRPr sz="4000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0" name="Google Shape;170;p24"/>
          <p:cNvSpPr txBox="1">
            <a:spLocks noGrp="1"/>
          </p:cNvSpPr>
          <p:nvPr>
            <p:ph type="body" idx="4294967295"/>
          </p:nvPr>
        </p:nvSpPr>
        <p:spPr>
          <a:xfrm>
            <a:off x="6814463" y="3247777"/>
            <a:ext cx="1575300" cy="4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 smtClean="0"/>
              <a:t>REFLEXIÓN</a:t>
            </a:r>
            <a:endParaRPr sz="1600" dirty="0"/>
          </a:p>
        </p:txBody>
      </p:sp>
      <p:sp>
        <p:nvSpPr>
          <p:cNvPr id="171" name="Google Shape;171;p24"/>
          <p:cNvSpPr/>
          <p:nvPr/>
        </p:nvSpPr>
        <p:spPr>
          <a:xfrm>
            <a:off x="4297225" y="542072"/>
            <a:ext cx="4126800" cy="26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4"/>
          <p:cNvSpPr txBox="1">
            <a:spLocks noGrp="1"/>
          </p:cNvSpPr>
          <p:nvPr>
            <p:ph type="title" idx="8"/>
          </p:nvPr>
        </p:nvSpPr>
        <p:spPr>
          <a:xfrm>
            <a:off x="910743" y="2369270"/>
            <a:ext cx="1510800" cy="70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01</a:t>
            </a:r>
            <a:endParaRPr sz="4000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/>
          <p:nvPr/>
        </p:nvSpPr>
        <p:spPr>
          <a:xfrm rot="-5400000">
            <a:off x="-80525" y="1348525"/>
            <a:ext cx="1920300" cy="309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5"/>
          <p:cNvSpPr/>
          <p:nvPr/>
        </p:nvSpPr>
        <p:spPr>
          <a:xfrm>
            <a:off x="3801993" y="686800"/>
            <a:ext cx="1529261" cy="40187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5"/>
          <p:cNvSpPr txBox="1">
            <a:spLocks noGrp="1"/>
          </p:cNvSpPr>
          <p:nvPr>
            <p:ph type="body" idx="4294967295"/>
          </p:nvPr>
        </p:nvSpPr>
        <p:spPr>
          <a:xfrm>
            <a:off x="5226747" y="166255"/>
            <a:ext cx="3813343" cy="45393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s-MX" sz="1500" b="1" dirty="0">
                <a:latin typeface="Kunstler Script" panose="030304020206070D0D06" pitchFamily="66" charset="0"/>
              </a:rPr>
              <a:t>Para Recordar….</a:t>
            </a:r>
            <a:r>
              <a:rPr lang="es-CO" sz="1500" dirty="0">
                <a:solidFill>
                  <a:srgbClr val="FF0000"/>
                </a:solidFill>
              </a:rPr>
              <a:t>¿QUE ES EL CICLO PHVA? </a:t>
            </a:r>
            <a:r>
              <a:rPr lang="es-CO" sz="1500" dirty="0" smtClean="0">
                <a:solidFill>
                  <a:srgbClr val="FF0000"/>
                </a:solidFill>
              </a:rPr>
              <a:t>PLANEAR:</a:t>
            </a:r>
            <a:r>
              <a:rPr lang="es-CO" sz="1500" dirty="0" smtClean="0"/>
              <a:t> Diseño del Plan de fomento de cultura del autocontrol. </a:t>
            </a:r>
            <a:r>
              <a:rPr lang="es-CO" sz="1500" dirty="0">
                <a:solidFill>
                  <a:srgbClr val="FF0000"/>
                </a:solidFill>
              </a:rPr>
              <a:t>HACER: </a:t>
            </a:r>
            <a:r>
              <a:rPr lang="es-CO" sz="1500" dirty="0" smtClean="0"/>
              <a:t> </a:t>
            </a:r>
            <a:r>
              <a:rPr lang="es-CO" sz="1500" dirty="0" smtClean="0"/>
              <a:t>Ejecutar el plan con actividades, como, Publicación de  </a:t>
            </a:r>
            <a:r>
              <a:rPr lang="es-CO" sz="1500" dirty="0"/>
              <a:t>mensajes de </a:t>
            </a:r>
            <a:r>
              <a:rPr lang="es-CO" sz="1500" dirty="0" smtClean="0"/>
              <a:t>autocontrol, desarrollar capacitaciones,  </a:t>
            </a:r>
            <a:r>
              <a:rPr lang="es-CO" sz="1500" dirty="0" smtClean="0"/>
              <a:t>visitar  </a:t>
            </a:r>
            <a:r>
              <a:rPr lang="es-CO" sz="1500" dirty="0"/>
              <a:t>las diferentes </a:t>
            </a:r>
            <a:r>
              <a:rPr lang="es-CO" sz="1500" dirty="0" smtClean="0"/>
              <a:t>dependencias, </a:t>
            </a:r>
            <a:r>
              <a:rPr lang="es-CO" sz="1500" dirty="0" smtClean="0"/>
              <a:t>Elaborar </a:t>
            </a:r>
            <a:r>
              <a:rPr lang="es-CO" sz="1500" dirty="0"/>
              <a:t>informes de autocontrol </a:t>
            </a:r>
            <a:r>
              <a:rPr lang="es-CO" sz="1500" dirty="0" smtClean="0"/>
              <a:t>y actividades lúdicas entre otras, </a:t>
            </a:r>
            <a:r>
              <a:rPr lang="es-CO" sz="1500" dirty="0" smtClean="0">
                <a:solidFill>
                  <a:srgbClr val="FF0000"/>
                </a:solidFill>
              </a:rPr>
              <a:t>VERIFICAR</a:t>
            </a:r>
            <a:r>
              <a:rPr lang="es-CO" sz="1500" dirty="0">
                <a:solidFill>
                  <a:srgbClr val="FF0000"/>
                </a:solidFill>
              </a:rPr>
              <a:t>:</a:t>
            </a:r>
            <a:r>
              <a:rPr lang="es-CO" sz="1500" dirty="0"/>
              <a:t> </a:t>
            </a:r>
            <a:r>
              <a:rPr lang="es-CO" sz="1500" dirty="0" smtClean="0"/>
              <a:t>El cumplimiento </a:t>
            </a:r>
            <a:r>
              <a:rPr lang="es-CO" sz="1500" dirty="0"/>
              <a:t>del plan de cultura de autocontrol. </a:t>
            </a:r>
            <a:r>
              <a:rPr lang="es-CO" sz="1500" dirty="0" smtClean="0">
                <a:solidFill>
                  <a:srgbClr val="FF0000"/>
                </a:solidFill>
              </a:rPr>
              <a:t>ACTUAR</a:t>
            </a:r>
            <a:r>
              <a:rPr lang="es-CO" sz="1500" dirty="0">
                <a:solidFill>
                  <a:srgbClr val="FF0000"/>
                </a:solidFill>
              </a:rPr>
              <a:t>:</a:t>
            </a:r>
            <a:r>
              <a:rPr lang="es-CO" sz="1500" dirty="0"/>
              <a:t> </a:t>
            </a:r>
            <a:r>
              <a:rPr lang="es-CO" sz="1500" dirty="0" smtClean="0"/>
              <a:t>Realizar ajustes </a:t>
            </a:r>
            <a:r>
              <a:rPr lang="es-CO" sz="1500" dirty="0"/>
              <a:t>al plan de cultura de autocontrol. Establece actividades de mejoramiento acorde a las experiencias encontradas</a:t>
            </a:r>
            <a:r>
              <a:rPr lang="es-CO" sz="1500" dirty="0" smtClean="0"/>
              <a:t>.</a:t>
            </a:r>
            <a:endParaRPr lang="en-US" sz="1500" dirty="0"/>
          </a:p>
        </p:txBody>
      </p:sp>
      <p:sp>
        <p:nvSpPr>
          <p:cNvPr id="181" name="Google Shape;181;p25"/>
          <p:cNvSpPr txBox="1">
            <a:spLocks noGrp="1"/>
          </p:cNvSpPr>
          <p:nvPr>
            <p:ph type="title"/>
          </p:nvPr>
        </p:nvSpPr>
        <p:spPr>
          <a:xfrm rot="-5400000">
            <a:off x="-1263225" y="2397675"/>
            <a:ext cx="4277700" cy="33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/>
              <a:t>PARA RECORDAR</a:t>
            </a:r>
            <a:endParaRPr sz="1800" dirty="0"/>
          </a:p>
        </p:txBody>
      </p:sp>
      <p:pic>
        <p:nvPicPr>
          <p:cNvPr id="1026" name="Picture 2" descr="El truco definitivo para recordar algo que creías haber olvidad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" r="10935"/>
          <a:stretch/>
        </p:blipFill>
        <p:spPr bwMode="auto">
          <a:xfrm>
            <a:off x="1137838" y="1199568"/>
            <a:ext cx="3817574" cy="284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4"/>
          <p:cNvSpPr/>
          <p:nvPr/>
        </p:nvSpPr>
        <p:spPr>
          <a:xfrm>
            <a:off x="6248424" y="539550"/>
            <a:ext cx="2812625" cy="43545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34"/>
          <p:cNvSpPr txBox="1">
            <a:spLocks noGrp="1"/>
          </p:cNvSpPr>
          <p:nvPr>
            <p:ph type="body" idx="1"/>
          </p:nvPr>
        </p:nvSpPr>
        <p:spPr>
          <a:xfrm>
            <a:off x="-45899" y="1468748"/>
            <a:ext cx="3852154" cy="259772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just"/>
            <a:r>
              <a:rPr lang="es-CO" dirty="0" smtClean="0"/>
              <a:t>Definido el </a:t>
            </a:r>
            <a:r>
              <a:rPr lang="es-CO" dirty="0"/>
              <a:t>autocontrol,  </a:t>
            </a:r>
            <a:r>
              <a:rPr lang="es-CO" dirty="0" smtClean="0"/>
              <a:t>como </a:t>
            </a:r>
            <a:r>
              <a:rPr lang="es-MX" dirty="0"/>
              <a:t>la capacidad de cada persona, independiente de su nivel jerárquico dentro de la organización, para evaluar su trabajo, detectar desviaciones, efectuar correctivos, mejorar y/o solicitar ayuda, es necesario contar  </a:t>
            </a:r>
            <a:r>
              <a:rPr lang="es-CO" dirty="0"/>
              <a:t>con una medición. </a:t>
            </a:r>
            <a:r>
              <a:rPr lang="es-CO" dirty="0"/>
              <a:t> </a:t>
            </a:r>
            <a:r>
              <a:rPr lang="es-CO" dirty="0" smtClean="0"/>
              <a:t>     Siempre bajo los estándares de productividad y calidad.</a:t>
            </a:r>
            <a:endParaRPr lang="en-US" dirty="0"/>
          </a:p>
        </p:txBody>
      </p:sp>
      <p:sp>
        <p:nvSpPr>
          <p:cNvPr id="403" name="Google Shape;403;p34"/>
          <p:cNvSpPr/>
          <p:nvPr/>
        </p:nvSpPr>
        <p:spPr>
          <a:xfrm>
            <a:off x="3041398" y="539550"/>
            <a:ext cx="1785262" cy="26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34"/>
          <p:cNvSpPr/>
          <p:nvPr/>
        </p:nvSpPr>
        <p:spPr>
          <a:xfrm>
            <a:off x="3934029" y="539550"/>
            <a:ext cx="4485146" cy="424026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5" name="Google Shape;405;p34"/>
          <p:cNvGrpSpPr/>
          <p:nvPr/>
        </p:nvGrpSpPr>
        <p:grpSpPr>
          <a:xfrm>
            <a:off x="3763306" y="801750"/>
            <a:ext cx="4783643" cy="3619901"/>
            <a:chOff x="5245775" y="984049"/>
            <a:chExt cx="2529300" cy="3274466"/>
          </a:xfrm>
        </p:grpSpPr>
        <p:sp>
          <p:nvSpPr>
            <p:cNvPr id="406" name="Google Shape;406;p34"/>
            <p:cNvSpPr/>
            <p:nvPr/>
          </p:nvSpPr>
          <p:spPr>
            <a:xfrm>
              <a:off x="5245775" y="3996316"/>
              <a:ext cx="2529300" cy="262200"/>
            </a:xfrm>
            <a:prstGeom prst="ellipse">
              <a:avLst/>
            </a:prstGeom>
            <a:solidFill>
              <a:srgbClr val="222222">
                <a:alpha val="31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7" name="Google Shape;407;p34"/>
            <p:cNvGrpSpPr/>
            <p:nvPr/>
          </p:nvGrpSpPr>
          <p:grpSpPr>
            <a:xfrm>
              <a:off x="5433067" y="984049"/>
              <a:ext cx="2154717" cy="3175401"/>
              <a:chOff x="2096075" y="238125"/>
              <a:chExt cx="3453625" cy="5089600"/>
            </a:xfrm>
          </p:grpSpPr>
          <p:sp>
            <p:nvSpPr>
              <p:cNvPr id="408" name="Google Shape;408;p34"/>
              <p:cNvSpPr/>
              <p:nvPr/>
            </p:nvSpPr>
            <p:spPr>
              <a:xfrm>
                <a:off x="2096075" y="238125"/>
                <a:ext cx="3453625" cy="5089600"/>
              </a:xfrm>
              <a:custGeom>
                <a:avLst/>
                <a:gdLst/>
                <a:ahLst/>
                <a:cxnLst/>
                <a:rect l="l" t="t" r="r" b="b"/>
                <a:pathLst>
                  <a:path w="138145" h="203584" extrusionOk="0">
                    <a:moveTo>
                      <a:pt x="10518" y="0"/>
                    </a:moveTo>
                    <a:cubicBezTo>
                      <a:pt x="4782" y="0"/>
                      <a:pt x="116" y="4628"/>
                      <a:pt x="77" y="10365"/>
                    </a:cubicBezTo>
                    <a:lnTo>
                      <a:pt x="1" y="193142"/>
                    </a:lnTo>
                    <a:cubicBezTo>
                      <a:pt x="39" y="198879"/>
                      <a:pt x="4667" y="203507"/>
                      <a:pt x="10404" y="203545"/>
                    </a:cubicBezTo>
                    <a:lnTo>
                      <a:pt x="127627" y="203584"/>
                    </a:lnTo>
                    <a:cubicBezTo>
                      <a:pt x="133364" y="203584"/>
                      <a:pt x="138030" y="198956"/>
                      <a:pt x="138068" y="193219"/>
                    </a:cubicBezTo>
                    <a:lnTo>
                      <a:pt x="138145" y="10441"/>
                    </a:lnTo>
                    <a:cubicBezTo>
                      <a:pt x="138107" y="4704"/>
                      <a:pt x="133441" y="38"/>
                      <a:pt x="127704" y="38"/>
                    </a:cubicBezTo>
                    <a:lnTo>
                      <a:pt x="10518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4"/>
              <p:cNvSpPr/>
              <p:nvPr/>
            </p:nvSpPr>
            <p:spPr>
              <a:xfrm>
                <a:off x="2127625" y="258200"/>
                <a:ext cx="3382875" cy="5028425"/>
              </a:xfrm>
              <a:custGeom>
                <a:avLst/>
                <a:gdLst/>
                <a:ahLst/>
                <a:cxnLst/>
                <a:rect l="l" t="t" r="r" b="b"/>
                <a:pathLst>
                  <a:path w="135315" h="201137" extrusionOk="0">
                    <a:moveTo>
                      <a:pt x="9601" y="0"/>
                    </a:moveTo>
                    <a:cubicBezTo>
                      <a:pt x="4323" y="0"/>
                      <a:pt x="39" y="4284"/>
                      <a:pt x="39" y="9562"/>
                    </a:cubicBezTo>
                    <a:lnTo>
                      <a:pt x="1" y="191536"/>
                    </a:lnTo>
                    <a:cubicBezTo>
                      <a:pt x="1" y="196814"/>
                      <a:pt x="4246" y="201060"/>
                      <a:pt x="9524" y="201098"/>
                    </a:cubicBezTo>
                    <a:lnTo>
                      <a:pt x="125677" y="201136"/>
                    </a:lnTo>
                    <a:cubicBezTo>
                      <a:pt x="130955" y="201136"/>
                      <a:pt x="135238" y="196891"/>
                      <a:pt x="135238" y="191613"/>
                    </a:cubicBezTo>
                    <a:lnTo>
                      <a:pt x="135315" y="9600"/>
                    </a:lnTo>
                    <a:cubicBezTo>
                      <a:pt x="135315" y="4322"/>
                      <a:pt x="131031" y="38"/>
                      <a:pt x="125791" y="38"/>
                    </a:cubicBezTo>
                    <a:lnTo>
                      <a:pt x="9601" y="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4"/>
              <p:cNvSpPr/>
              <p:nvPr/>
            </p:nvSpPr>
            <p:spPr>
              <a:xfrm>
                <a:off x="2213700" y="750600"/>
                <a:ext cx="3218400" cy="4042650"/>
              </a:xfrm>
              <a:custGeom>
                <a:avLst/>
                <a:gdLst/>
                <a:ahLst/>
                <a:cxnLst/>
                <a:rect l="l" t="t" r="r" b="b"/>
                <a:pathLst>
                  <a:path w="128736" h="161706" extrusionOk="0">
                    <a:moveTo>
                      <a:pt x="727" y="1"/>
                    </a:moveTo>
                    <a:cubicBezTo>
                      <a:pt x="344" y="1"/>
                      <a:pt x="38" y="269"/>
                      <a:pt x="38" y="651"/>
                    </a:cubicBezTo>
                    <a:lnTo>
                      <a:pt x="0" y="160978"/>
                    </a:lnTo>
                    <a:cubicBezTo>
                      <a:pt x="0" y="161361"/>
                      <a:pt x="306" y="161629"/>
                      <a:pt x="650" y="161667"/>
                    </a:cubicBezTo>
                    <a:lnTo>
                      <a:pt x="128009" y="161705"/>
                    </a:lnTo>
                    <a:cubicBezTo>
                      <a:pt x="128391" y="161667"/>
                      <a:pt x="128659" y="161399"/>
                      <a:pt x="128697" y="161017"/>
                    </a:cubicBezTo>
                    <a:lnTo>
                      <a:pt x="128736" y="728"/>
                    </a:lnTo>
                    <a:cubicBezTo>
                      <a:pt x="128736" y="345"/>
                      <a:pt x="128430" y="77"/>
                      <a:pt x="128085" y="77"/>
                    </a:cubicBezTo>
                    <a:lnTo>
                      <a:pt x="727" y="1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4"/>
              <p:cNvSpPr/>
              <p:nvPr/>
            </p:nvSpPr>
            <p:spPr>
              <a:xfrm>
                <a:off x="3632600" y="4887875"/>
                <a:ext cx="324175" cy="277700"/>
              </a:xfrm>
              <a:custGeom>
                <a:avLst/>
                <a:gdLst/>
                <a:ahLst/>
                <a:cxnLst/>
                <a:rect l="l" t="t" r="r" b="b"/>
                <a:pathLst>
                  <a:path w="12967" h="11108" extrusionOk="0">
                    <a:moveTo>
                      <a:pt x="7421" y="0"/>
                    </a:moveTo>
                    <a:cubicBezTo>
                      <a:pt x="2487" y="0"/>
                      <a:pt x="1" y="6005"/>
                      <a:pt x="3520" y="9485"/>
                    </a:cubicBezTo>
                    <a:cubicBezTo>
                      <a:pt x="4640" y="10606"/>
                      <a:pt x="6018" y="11108"/>
                      <a:pt x="7371" y="11108"/>
                    </a:cubicBezTo>
                    <a:cubicBezTo>
                      <a:pt x="10223" y="11108"/>
                      <a:pt x="12966" y="8879"/>
                      <a:pt x="12966" y="5508"/>
                    </a:cubicBezTo>
                    <a:cubicBezTo>
                      <a:pt x="12928" y="2486"/>
                      <a:pt x="10480" y="0"/>
                      <a:pt x="7421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4"/>
              <p:cNvSpPr/>
              <p:nvPr/>
            </p:nvSpPr>
            <p:spPr>
              <a:xfrm>
                <a:off x="3689975" y="4900300"/>
                <a:ext cx="256275" cy="142500"/>
              </a:xfrm>
              <a:custGeom>
                <a:avLst/>
                <a:gdLst/>
                <a:ahLst/>
                <a:cxnLst/>
                <a:rect l="l" t="t" r="r" b="b"/>
                <a:pathLst>
                  <a:path w="10251" h="5700" extrusionOk="0">
                    <a:moveTo>
                      <a:pt x="5126" y="1"/>
                    </a:moveTo>
                    <a:cubicBezTo>
                      <a:pt x="2321" y="1"/>
                      <a:pt x="42" y="2254"/>
                      <a:pt x="1" y="5049"/>
                    </a:cubicBezTo>
                    <a:lnTo>
                      <a:pt x="1" y="5049"/>
                    </a:lnTo>
                    <a:cubicBezTo>
                      <a:pt x="1" y="5049"/>
                      <a:pt x="1" y="5049"/>
                      <a:pt x="1" y="5049"/>
                    </a:cubicBezTo>
                    <a:lnTo>
                      <a:pt x="1" y="5126"/>
                    </a:lnTo>
                    <a:cubicBezTo>
                      <a:pt x="1" y="5100"/>
                      <a:pt x="1" y="5075"/>
                      <a:pt x="1" y="5049"/>
                    </a:cubicBezTo>
                    <a:lnTo>
                      <a:pt x="1" y="5049"/>
                    </a:lnTo>
                    <a:cubicBezTo>
                      <a:pt x="1684" y="5508"/>
                      <a:pt x="3405" y="5699"/>
                      <a:pt x="5126" y="5699"/>
                    </a:cubicBezTo>
                    <a:cubicBezTo>
                      <a:pt x="6847" y="5699"/>
                      <a:pt x="8568" y="5508"/>
                      <a:pt x="10212" y="5049"/>
                    </a:cubicBezTo>
                    <a:lnTo>
                      <a:pt x="10212" y="5126"/>
                    </a:lnTo>
                    <a:cubicBezTo>
                      <a:pt x="10251" y="2295"/>
                      <a:pt x="7956" y="1"/>
                      <a:pt x="5126" y="1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4"/>
              <p:cNvSpPr/>
              <p:nvPr/>
            </p:nvSpPr>
            <p:spPr>
              <a:xfrm>
                <a:off x="3689975" y="5026525"/>
                <a:ext cx="256275" cy="129100"/>
              </a:xfrm>
              <a:custGeom>
                <a:avLst/>
                <a:gdLst/>
                <a:ahLst/>
                <a:cxnLst/>
                <a:rect l="l" t="t" r="r" b="b"/>
                <a:pathLst>
                  <a:path w="10251" h="5164" extrusionOk="0">
                    <a:moveTo>
                      <a:pt x="1" y="0"/>
                    </a:moveTo>
                    <a:lnTo>
                      <a:pt x="1" y="38"/>
                    </a:lnTo>
                    <a:cubicBezTo>
                      <a:pt x="1" y="2869"/>
                      <a:pt x="2295" y="5163"/>
                      <a:pt x="5126" y="5163"/>
                    </a:cubicBezTo>
                    <a:cubicBezTo>
                      <a:pt x="7956" y="5163"/>
                      <a:pt x="10251" y="2869"/>
                      <a:pt x="10251" y="38"/>
                    </a:cubicBezTo>
                    <a:lnTo>
                      <a:pt x="10251" y="0"/>
                    </a:lnTo>
                    <a:cubicBezTo>
                      <a:pt x="8568" y="421"/>
                      <a:pt x="6847" y="631"/>
                      <a:pt x="5126" y="631"/>
                    </a:cubicBezTo>
                    <a:cubicBezTo>
                      <a:pt x="3405" y="631"/>
                      <a:pt x="1683" y="421"/>
                      <a:pt x="1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34"/>
              <p:cNvSpPr/>
              <p:nvPr/>
            </p:nvSpPr>
            <p:spPr>
              <a:xfrm>
                <a:off x="3767425" y="4979675"/>
                <a:ext cx="96600" cy="96575"/>
              </a:xfrm>
              <a:custGeom>
                <a:avLst/>
                <a:gdLst/>
                <a:ahLst/>
                <a:cxnLst/>
                <a:rect l="l" t="t" r="r" b="b"/>
                <a:pathLst>
                  <a:path w="3864" h="3863" extrusionOk="0">
                    <a:moveTo>
                      <a:pt x="707" y="226"/>
                    </a:moveTo>
                    <a:cubicBezTo>
                      <a:pt x="726" y="226"/>
                      <a:pt x="746" y="227"/>
                      <a:pt x="765" y="230"/>
                    </a:cubicBezTo>
                    <a:lnTo>
                      <a:pt x="3098" y="230"/>
                    </a:lnTo>
                    <a:cubicBezTo>
                      <a:pt x="3404" y="230"/>
                      <a:pt x="3672" y="459"/>
                      <a:pt x="3672" y="803"/>
                    </a:cubicBezTo>
                    <a:lnTo>
                      <a:pt x="3672" y="3098"/>
                    </a:lnTo>
                    <a:cubicBezTo>
                      <a:pt x="3672" y="3442"/>
                      <a:pt x="3404" y="3672"/>
                      <a:pt x="3098" y="3672"/>
                    </a:cubicBezTo>
                    <a:lnTo>
                      <a:pt x="765" y="3672"/>
                    </a:lnTo>
                    <a:cubicBezTo>
                      <a:pt x="460" y="3672"/>
                      <a:pt x="192" y="3442"/>
                      <a:pt x="192" y="3098"/>
                    </a:cubicBezTo>
                    <a:lnTo>
                      <a:pt x="192" y="803"/>
                    </a:lnTo>
                    <a:cubicBezTo>
                      <a:pt x="192" y="481"/>
                      <a:pt x="426" y="226"/>
                      <a:pt x="707" y="226"/>
                    </a:cubicBezTo>
                    <a:close/>
                    <a:moveTo>
                      <a:pt x="765" y="0"/>
                    </a:moveTo>
                    <a:cubicBezTo>
                      <a:pt x="345" y="0"/>
                      <a:pt x="1" y="344"/>
                      <a:pt x="1" y="803"/>
                    </a:cubicBezTo>
                    <a:lnTo>
                      <a:pt x="1" y="3098"/>
                    </a:lnTo>
                    <a:cubicBezTo>
                      <a:pt x="1" y="3519"/>
                      <a:pt x="345" y="3863"/>
                      <a:pt x="765" y="3863"/>
                    </a:cubicBezTo>
                    <a:lnTo>
                      <a:pt x="3098" y="3863"/>
                    </a:lnTo>
                    <a:cubicBezTo>
                      <a:pt x="3519" y="3863"/>
                      <a:pt x="3863" y="3519"/>
                      <a:pt x="3863" y="3098"/>
                    </a:cubicBezTo>
                    <a:lnTo>
                      <a:pt x="3863" y="803"/>
                    </a:lnTo>
                    <a:cubicBezTo>
                      <a:pt x="3863" y="344"/>
                      <a:pt x="3519" y="0"/>
                      <a:pt x="3098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34"/>
              <p:cNvSpPr/>
              <p:nvPr/>
            </p:nvSpPr>
            <p:spPr>
              <a:xfrm>
                <a:off x="3770300" y="490525"/>
                <a:ext cx="84150" cy="72000"/>
              </a:xfrm>
              <a:custGeom>
                <a:avLst/>
                <a:gdLst/>
                <a:ahLst/>
                <a:cxnLst/>
                <a:rect l="l" t="t" r="r" b="b"/>
                <a:pathLst>
                  <a:path w="3366" h="2880" extrusionOk="0">
                    <a:moveTo>
                      <a:pt x="1951" y="1"/>
                    </a:moveTo>
                    <a:cubicBezTo>
                      <a:pt x="650" y="1"/>
                      <a:pt x="0" y="1531"/>
                      <a:pt x="918" y="2449"/>
                    </a:cubicBezTo>
                    <a:cubicBezTo>
                      <a:pt x="1216" y="2747"/>
                      <a:pt x="1579" y="2880"/>
                      <a:pt x="1933" y="2880"/>
                    </a:cubicBezTo>
                    <a:cubicBezTo>
                      <a:pt x="2669" y="2880"/>
                      <a:pt x="3366" y="2306"/>
                      <a:pt x="3366" y="1454"/>
                    </a:cubicBezTo>
                    <a:cubicBezTo>
                      <a:pt x="3366" y="651"/>
                      <a:pt x="2716" y="1"/>
                      <a:pt x="1951" y="1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34"/>
              <p:cNvSpPr/>
              <p:nvPr/>
            </p:nvSpPr>
            <p:spPr>
              <a:xfrm>
                <a:off x="3804725" y="512525"/>
                <a:ext cx="27750" cy="27750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1110" extrusionOk="0">
                    <a:moveTo>
                      <a:pt x="536" y="1"/>
                    </a:moveTo>
                    <a:cubicBezTo>
                      <a:pt x="230" y="1"/>
                      <a:pt x="0" y="230"/>
                      <a:pt x="0" y="574"/>
                    </a:cubicBezTo>
                    <a:cubicBezTo>
                      <a:pt x="0" y="880"/>
                      <a:pt x="230" y="1110"/>
                      <a:pt x="536" y="1110"/>
                    </a:cubicBezTo>
                    <a:cubicBezTo>
                      <a:pt x="842" y="1110"/>
                      <a:pt x="1109" y="880"/>
                      <a:pt x="1109" y="574"/>
                    </a:cubicBezTo>
                    <a:cubicBezTo>
                      <a:pt x="1109" y="230"/>
                      <a:pt x="842" y="1"/>
                      <a:pt x="536" y="1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34"/>
              <p:cNvSpPr/>
              <p:nvPr/>
            </p:nvSpPr>
            <p:spPr>
              <a:xfrm>
                <a:off x="3801850" y="515400"/>
                <a:ext cx="28700" cy="23625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945" extrusionOk="0">
                    <a:moveTo>
                      <a:pt x="651" y="0"/>
                    </a:moveTo>
                    <a:cubicBezTo>
                      <a:pt x="230" y="0"/>
                      <a:pt x="0" y="498"/>
                      <a:pt x="345" y="804"/>
                    </a:cubicBezTo>
                    <a:cubicBezTo>
                      <a:pt x="442" y="901"/>
                      <a:pt x="559" y="944"/>
                      <a:pt x="673" y="944"/>
                    </a:cubicBezTo>
                    <a:cubicBezTo>
                      <a:pt x="917" y="944"/>
                      <a:pt x="1148" y="746"/>
                      <a:pt x="1148" y="459"/>
                    </a:cubicBezTo>
                    <a:cubicBezTo>
                      <a:pt x="1110" y="192"/>
                      <a:pt x="918" y="0"/>
                      <a:pt x="651" y="0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34"/>
              <p:cNvSpPr/>
              <p:nvPr/>
            </p:nvSpPr>
            <p:spPr>
              <a:xfrm>
                <a:off x="3809500" y="516825"/>
                <a:ext cx="18675" cy="17250"/>
              </a:xfrm>
              <a:custGeom>
                <a:avLst/>
                <a:gdLst/>
                <a:ahLst/>
                <a:cxnLst/>
                <a:rect l="l" t="t" r="r" b="b"/>
                <a:pathLst>
                  <a:path w="747" h="690" extrusionOk="0">
                    <a:moveTo>
                      <a:pt x="369" y="1"/>
                    </a:moveTo>
                    <a:cubicBezTo>
                      <a:pt x="182" y="1"/>
                      <a:pt x="0" y="135"/>
                      <a:pt x="39" y="402"/>
                    </a:cubicBezTo>
                    <a:cubicBezTo>
                      <a:pt x="58" y="594"/>
                      <a:pt x="211" y="689"/>
                      <a:pt x="369" y="689"/>
                    </a:cubicBezTo>
                    <a:cubicBezTo>
                      <a:pt x="526" y="689"/>
                      <a:pt x="689" y="594"/>
                      <a:pt x="727" y="402"/>
                    </a:cubicBezTo>
                    <a:cubicBezTo>
                      <a:pt x="746" y="135"/>
                      <a:pt x="555" y="1"/>
                      <a:pt x="3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34"/>
              <p:cNvSpPr/>
              <p:nvPr/>
            </p:nvSpPr>
            <p:spPr>
              <a:xfrm>
                <a:off x="3694750" y="512450"/>
                <a:ext cx="38275" cy="32925"/>
              </a:xfrm>
              <a:custGeom>
                <a:avLst/>
                <a:gdLst/>
                <a:ahLst/>
                <a:cxnLst/>
                <a:rect l="l" t="t" r="r" b="b"/>
                <a:pathLst>
                  <a:path w="1531" h="1317" extrusionOk="0">
                    <a:moveTo>
                      <a:pt x="939" y="0"/>
                    </a:moveTo>
                    <a:cubicBezTo>
                      <a:pt x="920" y="0"/>
                      <a:pt x="900" y="1"/>
                      <a:pt x="881" y="4"/>
                    </a:cubicBezTo>
                    <a:cubicBezTo>
                      <a:pt x="269" y="4"/>
                      <a:pt x="1" y="692"/>
                      <a:pt x="422" y="1113"/>
                    </a:cubicBezTo>
                    <a:cubicBezTo>
                      <a:pt x="549" y="1253"/>
                      <a:pt x="715" y="1317"/>
                      <a:pt x="879" y="1317"/>
                    </a:cubicBezTo>
                    <a:cubicBezTo>
                      <a:pt x="1208" y="1317"/>
                      <a:pt x="1531" y="1062"/>
                      <a:pt x="1531" y="654"/>
                    </a:cubicBezTo>
                    <a:cubicBezTo>
                      <a:pt x="1531" y="293"/>
                      <a:pt x="1259" y="0"/>
                      <a:pt x="939" y="0"/>
                    </a:cubicBezTo>
                    <a:close/>
                  </a:path>
                </a:pathLst>
              </a:custGeom>
              <a:solidFill>
                <a:srgbClr val="3536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21" name="Google Shape;421;p34"/>
          <p:cNvSpPr/>
          <p:nvPr/>
        </p:nvSpPr>
        <p:spPr>
          <a:xfrm>
            <a:off x="6210961" y="996574"/>
            <a:ext cx="1335068" cy="2613470"/>
          </a:xfrm>
          <a:custGeom>
            <a:avLst/>
            <a:gdLst/>
            <a:ahLst/>
            <a:cxnLst/>
            <a:rect l="l" t="t" r="r" b="b"/>
            <a:pathLst>
              <a:path w="85595" h="167557" extrusionOk="0">
                <a:moveTo>
                  <a:pt x="85518" y="167556"/>
                </a:moveTo>
                <a:lnTo>
                  <a:pt x="85595" y="9600"/>
                </a:lnTo>
                <a:cubicBezTo>
                  <a:pt x="85595" y="4322"/>
                  <a:pt x="81311" y="38"/>
                  <a:pt x="76033" y="38"/>
                </a:cubicBezTo>
                <a:lnTo>
                  <a:pt x="0" y="0"/>
                </a:lnTo>
                <a:close/>
              </a:path>
            </a:pathLst>
          </a:custGeom>
          <a:solidFill>
            <a:srgbClr val="9FA0A4">
              <a:alpha val="9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34"/>
          <p:cNvSpPr txBox="1">
            <a:spLocks noGrp="1"/>
          </p:cNvSpPr>
          <p:nvPr>
            <p:ph type="title"/>
          </p:nvPr>
        </p:nvSpPr>
        <p:spPr>
          <a:xfrm>
            <a:off x="350117" y="804525"/>
            <a:ext cx="3105175" cy="5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>
                <a:solidFill>
                  <a:schemeClr val="dk1"/>
                </a:solidFill>
              </a:rPr>
              <a:t>TEMA: AUTOCONTROL CON MEDICIÓN</a:t>
            </a:r>
            <a:endParaRPr sz="1800" dirty="0">
              <a:solidFill>
                <a:schemeClr val="dk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325" y="1838324"/>
            <a:ext cx="3920887" cy="161145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029200" y="1334925"/>
            <a:ext cx="2005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 smtClean="0">
                <a:solidFill>
                  <a:srgbClr val="FF0000"/>
                </a:solidFill>
              </a:rPr>
              <a:t>MEDICION</a:t>
            </a:r>
            <a:endParaRPr lang="en-US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8"/>
          <p:cNvSpPr/>
          <p:nvPr/>
        </p:nvSpPr>
        <p:spPr>
          <a:xfrm>
            <a:off x="893618" y="1039090"/>
            <a:ext cx="3149079" cy="37407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8"/>
          <p:cNvSpPr txBox="1">
            <a:spLocks noGrp="1"/>
          </p:cNvSpPr>
          <p:nvPr>
            <p:ph type="title" idx="4294967295"/>
          </p:nvPr>
        </p:nvSpPr>
        <p:spPr>
          <a:xfrm>
            <a:off x="54862" y="1039091"/>
            <a:ext cx="701272" cy="638933"/>
          </a:xfrm>
          <a:prstGeom prst="rect">
            <a:avLst/>
          </a:prstGeom>
          <a:solidFill>
            <a:srgbClr val="434343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2" name="Google Shape;222;p28"/>
          <p:cNvSpPr txBox="1">
            <a:spLocks noGrp="1"/>
          </p:cNvSpPr>
          <p:nvPr>
            <p:ph type="body" idx="4294967295"/>
          </p:nvPr>
        </p:nvSpPr>
        <p:spPr>
          <a:xfrm>
            <a:off x="4042698" y="1704109"/>
            <a:ext cx="5101302" cy="26115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114300" indent="0" algn="just">
              <a:buNone/>
            </a:pPr>
            <a:r>
              <a:rPr lang="es-CO" sz="1200" dirty="0" smtClean="0"/>
              <a:t>           A </a:t>
            </a:r>
            <a:r>
              <a:rPr lang="es-CO" sz="1200" dirty="0"/>
              <a:t>los jefes de </a:t>
            </a:r>
            <a:r>
              <a:rPr lang="es-CO" sz="1200" dirty="0" smtClean="0"/>
              <a:t>dependencia:</a:t>
            </a:r>
            <a:endParaRPr lang="en-US" sz="1200" dirty="0"/>
          </a:p>
          <a:p>
            <a:pPr algn="just"/>
            <a:r>
              <a:rPr lang="es-CO" sz="1200" dirty="0" smtClean="0"/>
              <a:t>Desarrollar los  </a:t>
            </a:r>
            <a:r>
              <a:rPr lang="es-CO" sz="1200" dirty="0"/>
              <a:t>Planes de </a:t>
            </a:r>
            <a:r>
              <a:rPr lang="es-CO" sz="1200" dirty="0" smtClean="0"/>
              <a:t>Acción para el cumplimiento de los objetivos.</a:t>
            </a:r>
            <a:endParaRPr lang="en-US" sz="1200" dirty="0"/>
          </a:p>
          <a:p>
            <a:pPr algn="just"/>
            <a:r>
              <a:rPr lang="es-CO" sz="1200" dirty="0"/>
              <a:t>Considerar la </a:t>
            </a:r>
            <a:r>
              <a:rPr lang="es-CO" sz="1200" dirty="0" smtClean="0"/>
              <a:t>presentación </a:t>
            </a:r>
            <a:r>
              <a:rPr lang="es-CO" sz="1200" dirty="0"/>
              <a:t>de Informes, de gestión y de evaluación y desempeño.</a:t>
            </a:r>
            <a:endParaRPr lang="en-US" sz="1200" dirty="0"/>
          </a:p>
          <a:p>
            <a:pPr algn="just"/>
            <a:r>
              <a:rPr lang="es-CO" sz="1200" dirty="0"/>
              <a:t>Motivación del personal a cargo.</a:t>
            </a:r>
            <a:endParaRPr lang="en-US" sz="1200" dirty="0"/>
          </a:p>
          <a:p>
            <a:pPr algn="just"/>
            <a:r>
              <a:rPr lang="es-CO" sz="1200" dirty="0"/>
              <a:t>Dar cumplimiento estricto a los  Manuales, de funciones de procesos y Procedimientos  adoptados por la Universidad de los Llanos. </a:t>
            </a:r>
            <a:endParaRPr lang="en-US" sz="1200" dirty="0"/>
          </a:p>
          <a:p>
            <a:pPr algn="just"/>
            <a:r>
              <a:rPr lang="es-CO" sz="1200" dirty="0"/>
              <a:t>Adoptar los planes de Inducción y reinducción y/o capacitación  que ofrece la Universidad de los Llanos para sus trabajadores </a:t>
            </a:r>
            <a:endParaRPr lang="en-US" sz="1200" dirty="0"/>
          </a:p>
        </p:txBody>
      </p:sp>
      <p:sp>
        <p:nvSpPr>
          <p:cNvPr id="223" name="Google Shape;223;p28"/>
          <p:cNvSpPr txBox="1"/>
          <p:nvPr/>
        </p:nvSpPr>
        <p:spPr>
          <a:xfrm>
            <a:off x="4400794" y="1203175"/>
            <a:ext cx="3558641" cy="3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LA OCIG RECOMIENDA</a:t>
            </a:r>
            <a:endParaRPr sz="2000" b="1" dirty="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p28"/>
          <p:cNvSpPr/>
          <p:nvPr/>
        </p:nvSpPr>
        <p:spPr>
          <a:xfrm>
            <a:off x="3178254" y="542072"/>
            <a:ext cx="5245200" cy="26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0" name="Picture 2" descr="El doble filo de la carta de recomendación alemana - Destino Alemani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5"/>
          <a:stretch/>
        </p:blipFill>
        <p:spPr bwMode="auto">
          <a:xfrm flipH="1">
            <a:off x="997526" y="1417702"/>
            <a:ext cx="2963921" cy="289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6"/>
          <p:cNvSpPr txBox="1">
            <a:spLocks noGrp="1"/>
          </p:cNvSpPr>
          <p:nvPr>
            <p:ph type="subTitle" idx="1"/>
          </p:nvPr>
        </p:nvSpPr>
        <p:spPr>
          <a:xfrm>
            <a:off x="4003027" y="1616145"/>
            <a:ext cx="4120136" cy="20870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s-CO" sz="1200" dirty="0" smtClean="0"/>
              <a:t>           Es </a:t>
            </a:r>
            <a:r>
              <a:rPr lang="es-CO" sz="1200" dirty="0"/>
              <a:t>importante que cada Funcionario y/o contratista al servicio de la Universidad de los Llanos conozca el sistema de Control Interno de Gestión, siquiera de forma somera,   </a:t>
            </a:r>
            <a:r>
              <a:rPr lang="es-CO" sz="1200" dirty="0" smtClean="0"/>
              <a:t>Así, </a:t>
            </a:r>
            <a:r>
              <a:rPr lang="es-CO" sz="1200" dirty="0"/>
              <a:t>las actividades que desarrolla dentro de la organización,  presentaran mejores estándares de resultado,  </a:t>
            </a:r>
            <a:r>
              <a:rPr lang="es-CO" sz="1200" b="1" dirty="0"/>
              <a:t>“Si no se conoce la organización, su misión, sus objetivos, su razón de ser: no puede haber autocontrol”</a:t>
            </a:r>
            <a:endParaRPr lang="en-US" sz="1200" dirty="0"/>
          </a:p>
        </p:txBody>
      </p:sp>
      <p:sp>
        <p:nvSpPr>
          <p:cNvPr id="452" name="Google Shape;452;p36"/>
          <p:cNvSpPr txBox="1">
            <a:spLocks noGrp="1"/>
          </p:cNvSpPr>
          <p:nvPr>
            <p:ph type="title"/>
          </p:nvPr>
        </p:nvSpPr>
        <p:spPr>
          <a:xfrm>
            <a:off x="3751727" y="-541372"/>
            <a:ext cx="4070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5000" dirty="0" smtClean="0"/>
              <a:t>REFLEXIÓN</a:t>
            </a:r>
            <a:endParaRPr sz="5000" dirty="0"/>
          </a:p>
        </p:txBody>
      </p:sp>
      <p:pic>
        <p:nvPicPr>
          <p:cNvPr id="3074" name="Picture 2" descr="7 Pasos Simples Para Pensar Mejor | Desarrollo Perso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1" y="1237168"/>
            <a:ext cx="3726006" cy="279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ef CV by Slides Go">
  <a:themeElements>
    <a:clrScheme name="Simple Light">
      <a:dk1>
        <a:srgbClr val="434343"/>
      </a:dk1>
      <a:lt1>
        <a:srgbClr val="FFFFFF"/>
      </a:lt1>
      <a:dk2>
        <a:srgbClr val="000000"/>
      </a:dk2>
      <a:lt2>
        <a:srgbClr val="CC000F"/>
      </a:lt2>
      <a:accent1>
        <a:srgbClr val="CCCCCC"/>
      </a:accent1>
      <a:accent2>
        <a:srgbClr val="D9D9D9"/>
      </a:accent2>
      <a:accent3>
        <a:srgbClr val="666666"/>
      </a:accent3>
      <a:accent4>
        <a:srgbClr val="980000"/>
      </a:accent4>
      <a:accent5>
        <a:srgbClr val="999999"/>
      </a:accent5>
      <a:accent6>
        <a:srgbClr val="F3F3F3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323</Words>
  <Application>Microsoft Office PowerPoint</Application>
  <PresentationFormat>Presentación en pantalla (16:9)</PresentationFormat>
  <Paragraphs>25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4" baseType="lpstr">
      <vt:lpstr>Montserrat Black</vt:lpstr>
      <vt:lpstr>Arial</vt:lpstr>
      <vt:lpstr>Bahnschrift</vt:lpstr>
      <vt:lpstr>Montserrat</vt:lpstr>
      <vt:lpstr>Kunstler Script</vt:lpstr>
      <vt:lpstr>Montserrat Light</vt:lpstr>
      <vt:lpstr>Lato</vt:lpstr>
      <vt:lpstr>Chef CV by Slides Go</vt:lpstr>
      <vt:lpstr>AUTOCONTROL</vt:lpstr>
      <vt:lpstr>CONTENIDO</vt:lpstr>
      <vt:lpstr>PARA RECORDAR</vt:lpstr>
      <vt:lpstr>TEMA: AUTOCONTROL CON MEDICIÓN</vt:lpstr>
      <vt:lpstr>Presentación de PowerPoint</vt:lpstr>
      <vt:lpstr>REFLEXIÓN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AUTOCONTROL</dc:title>
  <dc:creator>HENRY</dc:creator>
  <cp:lastModifiedBy>HP</cp:lastModifiedBy>
  <cp:revision>10</cp:revision>
  <dcterms:modified xsi:type="dcterms:W3CDTF">2021-03-25T13:08:19Z</dcterms:modified>
</cp:coreProperties>
</file>