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</p:sldMasterIdLst>
  <p:notesMasterIdLst>
    <p:notesMasterId r:id="rId12"/>
  </p:notesMasterIdLst>
  <p:sldIdLst>
    <p:sldId id="256" r:id="rId2"/>
    <p:sldId id="267" r:id="rId3"/>
    <p:sldId id="258" r:id="rId4"/>
    <p:sldId id="259" r:id="rId5"/>
    <p:sldId id="260" r:id="rId6"/>
    <p:sldId id="294" r:id="rId7"/>
    <p:sldId id="297" r:id="rId8"/>
    <p:sldId id="265" r:id="rId9"/>
    <p:sldId id="298" r:id="rId10"/>
    <p:sldId id="261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9AA0A6"/>
          </p15:clr>
        </p15:guide>
        <p15:guide id="2" orient="horz" pos="1728">
          <p15:clr>
            <a:srgbClr val="9AA0A6"/>
          </p15:clr>
        </p15:guide>
        <p15:guide id="3" orient="horz" pos="738">
          <p15:clr>
            <a:srgbClr val="9AA0A6"/>
          </p15:clr>
        </p15:guide>
        <p15:guide id="4" orient="horz" pos="1391">
          <p15:clr>
            <a:srgbClr val="9AA0A6"/>
          </p15:clr>
        </p15:guide>
        <p15:guide id="5" orient="horz" pos="2110">
          <p15:clr>
            <a:srgbClr val="9AA0A6"/>
          </p15:clr>
        </p15:guide>
        <p15:guide id="6" pos="4386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D2D2781-ACAB-4428-9668-09E3A5BB8A43}">
  <a:tblStyle styleId="{DD2D2781-ACAB-4428-9668-09E3A5BB8A4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38" autoAdjust="0"/>
    <p:restoredTop sz="94660"/>
  </p:normalViewPr>
  <p:slideViewPr>
    <p:cSldViewPr snapToGrid="0">
      <p:cViewPr varScale="1">
        <p:scale>
          <a:sx n="92" d="100"/>
          <a:sy n="92" d="100"/>
        </p:scale>
        <p:origin x="702" y="66"/>
      </p:cViewPr>
      <p:guideLst>
        <p:guide orient="horz" pos="288"/>
        <p:guide orient="horz" pos="1728"/>
        <p:guide orient="horz" pos="738"/>
        <p:guide orient="horz" pos="1391"/>
        <p:guide orient="horz" pos="2110"/>
        <p:guide pos="43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8f4bd203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8f4bd2034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a1249ffcf0_1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a1249ffcf0_1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8f6f6f201e_0_7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8f6f6f201e_0_7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f6f6f201e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8f6f6f201e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9f2cce1ec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9f2cce1ec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f6f6f201e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8f6f6f201e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7080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a1249ffcf0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a1249ffcf0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8f6f6f201e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8f6f6f201e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276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a1249ffcf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a1249ffcf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893275" y="1589075"/>
            <a:ext cx="44601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sz="4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893275" y="3544775"/>
            <a:ext cx="38292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3293925"/>
            <a:ext cx="9144000" cy="1877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-185925" y="-195075"/>
            <a:ext cx="4584300" cy="5510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632475" y="22609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998750" y="1886475"/>
            <a:ext cx="3057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300"/>
              <a:buNone/>
              <a:defRPr sz="203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300"/>
              <a:buNone/>
              <a:defRPr sz="123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4809175" y="30627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-166250" y="748875"/>
            <a:ext cx="9005100" cy="36576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1886250" y="1919025"/>
            <a:ext cx="5371500" cy="14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solidFill>
          <a:schemeClr val="lt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/>
          <p:nvPr/>
        </p:nvSpPr>
        <p:spPr>
          <a:xfrm>
            <a:off x="457200" y="311725"/>
            <a:ext cx="8880300" cy="4894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1613950" y="2188025"/>
            <a:ext cx="28071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2" hasCustomPrompt="1"/>
          </p:nvPr>
        </p:nvSpPr>
        <p:spPr>
          <a:xfrm>
            <a:off x="1005546" y="1468868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3" hasCustomPrompt="1"/>
          </p:nvPr>
        </p:nvSpPr>
        <p:spPr>
          <a:xfrm>
            <a:off x="1005546" y="2336790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4"/>
          </p:nvPr>
        </p:nvSpPr>
        <p:spPr>
          <a:xfrm>
            <a:off x="1613950" y="3933075"/>
            <a:ext cx="27195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5"/>
          </p:nvPr>
        </p:nvSpPr>
        <p:spPr>
          <a:xfrm>
            <a:off x="1613950" y="1348800"/>
            <a:ext cx="27195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6"/>
          </p:nvPr>
        </p:nvSpPr>
        <p:spPr>
          <a:xfrm>
            <a:off x="1613950" y="3065150"/>
            <a:ext cx="27195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7" hasCustomPrompt="1"/>
          </p:nvPr>
        </p:nvSpPr>
        <p:spPr>
          <a:xfrm>
            <a:off x="1005546" y="3185218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8" hasCustomPrompt="1"/>
          </p:nvPr>
        </p:nvSpPr>
        <p:spPr>
          <a:xfrm>
            <a:off x="1005546" y="4053140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"/>
          </p:nvPr>
        </p:nvSpPr>
        <p:spPr>
          <a:xfrm>
            <a:off x="1613950" y="1624345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9"/>
          </p:nvPr>
        </p:nvSpPr>
        <p:spPr>
          <a:xfrm>
            <a:off x="1613950" y="33502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13"/>
          </p:nvPr>
        </p:nvSpPr>
        <p:spPr>
          <a:xfrm>
            <a:off x="1613950" y="2467498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4"/>
          </p:nvPr>
        </p:nvSpPr>
        <p:spPr>
          <a:xfrm>
            <a:off x="1613950" y="4212548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5220275" y="-10975"/>
            <a:ext cx="3981000" cy="5154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713225" y="59743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25">
    <p:bg>
      <p:bgPr>
        <a:solidFill>
          <a:schemeClr val="lt1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2452250" y="846900"/>
            <a:ext cx="6802500" cy="34497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629800" y="1592600"/>
            <a:ext cx="474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>
                <a:solidFill>
                  <a:schemeClr val="dk1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4013325" y="2263300"/>
            <a:ext cx="4362000" cy="131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1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>
            <a:off x="713235" y="1848025"/>
            <a:ext cx="25470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/>
          </p:nvPr>
        </p:nvSpPr>
        <p:spPr>
          <a:xfrm>
            <a:off x="713225" y="5307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4382025" y="759325"/>
            <a:ext cx="4065900" cy="46752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30">
    <p:bg>
      <p:bgPr>
        <a:solidFill>
          <a:schemeClr val="lt1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 txBox="1">
            <a:spLocks noGrp="1"/>
          </p:cNvSpPr>
          <p:nvPr>
            <p:ph type="ctrTitle"/>
          </p:nvPr>
        </p:nvSpPr>
        <p:spPr>
          <a:xfrm>
            <a:off x="1690800" y="1412200"/>
            <a:ext cx="57624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1"/>
          </p:nvPr>
        </p:nvSpPr>
        <p:spPr>
          <a:xfrm>
            <a:off x="2105100" y="2523638"/>
            <a:ext cx="49338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/>
          <p:nvPr/>
        </p:nvSpPr>
        <p:spPr>
          <a:xfrm rot="5400000">
            <a:off x="4050300" y="-2295925"/>
            <a:ext cx="1043400" cy="5482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-82775" y="467600"/>
            <a:ext cx="9356400" cy="4146000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700"/>
              <a:buFont typeface="Prata"/>
              <a:buNone/>
              <a:defRPr sz="27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Prata"/>
              <a:buNone/>
              <a:defRPr sz="3000">
                <a:solidFill>
                  <a:schemeClr val="hlink"/>
                </a:solidFill>
                <a:latin typeface="Prata"/>
                <a:ea typeface="Prata"/>
                <a:cs typeface="Prata"/>
                <a:sym typeface="Prat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●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○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■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●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○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■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●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Didact Gothic"/>
              <a:buChar char="○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Didact Gothic"/>
              <a:buChar char="■"/>
              <a:defRPr>
                <a:solidFill>
                  <a:schemeClr val="hlink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6" r:id="rId3"/>
    <p:sldLayoutId id="2147483659" r:id="rId4"/>
    <p:sldLayoutId id="2147483660" r:id="rId5"/>
    <p:sldLayoutId id="2147483661" r:id="rId6"/>
    <p:sldLayoutId id="214748366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6F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 txBox="1">
            <a:spLocks noGrp="1"/>
          </p:cNvSpPr>
          <p:nvPr>
            <p:ph type="ctrTitle"/>
          </p:nvPr>
        </p:nvSpPr>
        <p:spPr>
          <a:xfrm>
            <a:off x="3893275" y="1589075"/>
            <a:ext cx="485587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dirty="0" smtClean="0">
                <a:solidFill>
                  <a:schemeClr val="dk1"/>
                </a:solidFill>
              </a:rPr>
              <a:t>AUTOCONTROL</a:t>
            </a:r>
            <a:endParaRPr sz="4700" dirty="0">
              <a:solidFill>
                <a:schemeClr val="dk1"/>
              </a:solidFill>
            </a:endParaRPr>
          </a:p>
        </p:txBody>
      </p:sp>
      <p:sp>
        <p:nvSpPr>
          <p:cNvPr id="191" name="Google Shape;191;p31"/>
          <p:cNvSpPr txBox="1">
            <a:spLocks noGrp="1"/>
          </p:cNvSpPr>
          <p:nvPr>
            <p:ph type="subTitle" idx="1"/>
          </p:nvPr>
        </p:nvSpPr>
        <p:spPr>
          <a:xfrm>
            <a:off x="3893275" y="3544774"/>
            <a:ext cx="3829200" cy="9544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dk1"/>
                </a:solidFill>
              </a:rPr>
              <a:t>Boletin #1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/>
              <a:t>Oficina de Control Interno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 smtClean="0">
                <a:solidFill>
                  <a:schemeClr val="dk1"/>
                </a:solidFill>
              </a:rPr>
              <a:t>Enero de 2021</a:t>
            </a:r>
            <a:endParaRPr sz="1600" dirty="0">
              <a:solidFill>
                <a:schemeClr val="dk1"/>
              </a:solidFill>
            </a:endParaRPr>
          </a:p>
        </p:txBody>
      </p:sp>
      <p:cxnSp>
        <p:nvCxnSpPr>
          <p:cNvPr id="192" name="Google Shape;192;p31"/>
          <p:cNvCxnSpPr/>
          <p:nvPr/>
        </p:nvCxnSpPr>
        <p:spPr>
          <a:xfrm>
            <a:off x="3998975" y="309748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" name="Picture 6" descr="Faceboo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04" y="852049"/>
            <a:ext cx="2847002" cy="3761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5E5DB">
              <a:alpha val="736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2"/>
              </a:solidFill>
            </a:endParaRPr>
          </a:p>
        </p:txBody>
      </p:sp>
      <p:sp>
        <p:nvSpPr>
          <p:cNvPr id="304" name="Google Shape;304;p42"/>
          <p:cNvSpPr txBox="1">
            <a:spLocks noGrp="1"/>
          </p:cNvSpPr>
          <p:nvPr>
            <p:ph type="title"/>
          </p:nvPr>
        </p:nvSpPr>
        <p:spPr>
          <a:xfrm>
            <a:off x="1265242" y="1337133"/>
            <a:ext cx="6891621" cy="272571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/>
            <a:r>
              <a:rPr lang="es-MX" sz="2000" dirty="0">
                <a:latin typeface="Blackadder ITC" panose="04020505051007020D02" pitchFamily="82" charset="0"/>
              </a:rPr>
              <a:t>Para </a:t>
            </a:r>
            <a:r>
              <a:rPr lang="es-MX" sz="2000" dirty="0" smtClean="0">
                <a:latin typeface="Blackadder ITC" panose="04020505051007020D02" pitchFamily="82" charset="0"/>
              </a:rPr>
              <a:t>Recordar</a:t>
            </a:r>
            <a:r>
              <a:rPr lang="es-MX" sz="2000" dirty="0" smtClean="0"/>
              <a:t>…  </a:t>
            </a:r>
            <a:r>
              <a:rPr lang="es-MX" sz="2000" dirty="0">
                <a:solidFill>
                  <a:srgbClr val="FF0000"/>
                </a:solidFill>
              </a:rPr>
              <a:t>EL AUTOCONTROL, </a:t>
            </a:r>
            <a:r>
              <a:rPr lang="es-MX" sz="2000" dirty="0"/>
              <a:t>Se define como la capacidad de cada persona, independiente de su nivel jerárquico dentro de la organización, para evaluar su trabajo, detectar desviaciones, efectuar correctivos, mejorar y solicitar ayuda cuando lo considere necesario, de tal manera que la ejecución de los procesos, actividades y tareas bajo su responsabilidad, garanticen el ejercicio de una función administrativa transparente y eficaz”.</a:t>
            </a:r>
            <a:endParaRPr sz="2000" dirty="0"/>
          </a:p>
        </p:txBody>
      </p:sp>
      <p:sp>
        <p:nvSpPr>
          <p:cNvPr id="305" name="Google Shape;305;p42"/>
          <p:cNvSpPr/>
          <p:nvPr/>
        </p:nvSpPr>
        <p:spPr>
          <a:xfrm>
            <a:off x="447600" y="448000"/>
            <a:ext cx="8248800" cy="4400400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3"/>
          <p:cNvSpPr txBox="1">
            <a:spLocks noGrp="1"/>
          </p:cNvSpPr>
          <p:nvPr>
            <p:ph type="title" idx="15"/>
          </p:nvPr>
        </p:nvSpPr>
        <p:spPr>
          <a:xfrm>
            <a:off x="713225" y="59743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CONTENIDO</a:t>
            </a:r>
            <a:endParaRPr dirty="0"/>
          </a:p>
        </p:txBody>
      </p:sp>
      <p:sp>
        <p:nvSpPr>
          <p:cNvPr id="205" name="Google Shape;205;p33"/>
          <p:cNvSpPr txBox="1">
            <a:spLocks noGrp="1"/>
          </p:cNvSpPr>
          <p:nvPr>
            <p:ph type="subTitle" idx="1"/>
          </p:nvPr>
        </p:nvSpPr>
        <p:spPr>
          <a:xfrm>
            <a:off x="1466625" y="1549537"/>
            <a:ext cx="2502704" cy="8431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5575" lvl="0" indent="0" algn="just">
              <a:spcBef>
                <a:spcPts val="1600"/>
              </a:spcBef>
              <a:buSzPts val="1150"/>
            </a:pPr>
            <a:endParaRPr lang="es-MX" dirty="0"/>
          </a:p>
        </p:txBody>
      </p:sp>
      <p:sp>
        <p:nvSpPr>
          <p:cNvPr id="206" name="Google Shape;206;p33"/>
          <p:cNvSpPr txBox="1">
            <a:spLocks noGrp="1"/>
          </p:cNvSpPr>
          <p:nvPr>
            <p:ph type="title" idx="5"/>
          </p:nvPr>
        </p:nvSpPr>
        <p:spPr>
          <a:xfrm>
            <a:off x="1613950" y="1356828"/>
            <a:ext cx="3085136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Elementos y requisitos del autocontrol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sp>
        <p:nvSpPr>
          <p:cNvPr id="207" name="Google Shape;207;p33"/>
          <p:cNvSpPr txBox="1">
            <a:spLocks noGrp="1"/>
          </p:cNvSpPr>
          <p:nvPr>
            <p:ph type="title"/>
          </p:nvPr>
        </p:nvSpPr>
        <p:spPr>
          <a:xfrm>
            <a:off x="1628383" y="2532497"/>
            <a:ext cx="28071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Responsabilidades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sp>
        <p:nvSpPr>
          <p:cNvPr id="208" name="Google Shape;208;p33"/>
          <p:cNvSpPr txBox="1">
            <a:spLocks noGrp="1"/>
          </p:cNvSpPr>
          <p:nvPr>
            <p:ph type="subTitle" idx="13"/>
          </p:nvPr>
        </p:nvSpPr>
        <p:spPr>
          <a:xfrm>
            <a:off x="1465514" y="2944984"/>
            <a:ext cx="2867936" cy="7631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5575" lvl="0" indent="0" algn="just">
              <a:buSzPts val="1150"/>
            </a:pPr>
            <a:endParaRPr lang="es-MX" dirty="0"/>
          </a:p>
        </p:txBody>
      </p:sp>
      <p:sp>
        <p:nvSpPr>
          <p:cNvPr id="209" name="Google Shape;209;p33"/>
          <p:cNvSpPr txBox="1">
            <a:spLocks noGrp="1"/>
          </p:cNvSpPr>
          <p:nvPr>
            <p:ph type="title" idx="2"/>
          </p:nvPr>
        </p:nvSpPr>
        <p:spPr>
          <a:xfrm>
            <a:off x="1005546" y="1468868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rPr>
              <a:t>01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sp>
        <p:nvSpPr>
          <p:cNvPr id="210" name="Google Shape;210;p33"/>
          <p:cNvSpPr txBox="1">
            <a:spLocks noGrp="1"/>
          </p:cNvSpPr>
          <p:nvPr>
            <p:ph type="title" idx="3"/>
          </p:nvPr>
        </p:nvSpPr>
        <p:spPr>
          <a:xfrm>
            <a:off x="1005546" y="2686400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rPr>
              <a:t>02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sp>
        <p:nvSpPr>
          <p:cNvPr id="211" name="Google Shape;211;p33"/>
          <p:cNvSpPr txBox="1">
            <a:spLocks noGrp="1"/>
          </p:cNvSpPr>
          <p:nvPr>
            <p:ph type="title" idx="6"/>
          </p:nvPr>
        </p:nvSpPr>
        <p:spPr>
          <a:xfrm>
            <a:off x="1613950" y="3896221"/>
            <a:ext cx="27195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Reflexión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sp>
        <p:nvSpPr>
          <p:cNvPr id="212" name="Google Shape;212;p33"/>
          <p:cNvSpPr txBox="1">
            <a:spLocks noGrp="1"/>
          </p:cNvSpPr>
          <p:nvPr>
            <p:ph type="subTitle" idx="9"/>
          </p:nvPr>
        </p:nvSpPr>
        <p:spPr>
          <a:xfrm>
            <a:off x="1613950" y="4296622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15" name="Google Shape;215;p33"/>
          <p:cNvSpPr txBox="1">
            <a:spLocks noGrp="1"/>
          </p:cNvSpPr>
          <p:nvPr>
            <p:ph type="title" idx="7"/>
          </p:nvPr>
        </p:nvSpPr>
        <p:spPr>
          <a:xfrm>
            <a:off x="1005546" y="4006222"/>
            <a:ext cx="6846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  <a:latin typeface="Prata"/>
                <a:ea typeface="Prata"/>
                <a:cs typeface="Prata"/>
                <a:sym typeface="Prata"/>
              </a:rPr>
              <a:t>03</a:t>
            </a:r>
            <a:endParaRPr dirty="0">
              <a:solidFill>
                <a:schemeClr val="dk1"/>
              </a:solidFill>
              <a:latin typeface="Prata"/>
              <a:ea typeface="Prata"/>
              <a:cs typeface="Prata"/>
              <a:sym typeface="Prata"/>
            </a:endParaRPr>
          </a:p>
        </p:txBody>
      </p:sp>
      <p:cxnSp>
        <p:nvCxnSpPr>
          <p:cNvPr id="217" name="Google Shape;217;p33"/>
          <p:cNvCxnSpPr/>
          <p:nvPr/>
        </p:nvCxnSpPr>
        <p:spPr>
          <a:xfrm>
            <a:off x="819525" y="1171753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18" name="Google Shape;218;p33"/>
          <p:cNvPicPr preferRelativeResize="0"/>
          <p:nvPr/>
        </p:nvPicPr>
        <p:blipFill rotWithShape="1">
          <a:blip r:embed="rId3">
            <a:alphaModFix/>
          </a:blip>
          <a:srcRect l="26487" r="38471"/>
          <a:stretch/>
        </p:blipFill>
        <p:spPr>
          <a:xfrm>
            <a:off x="5165240" y="0"/>
            <a:ext cx="4019669" cy="520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4653256" y="1948575"/>
            <a:ext cx="4054325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ELEMENTOS Y REQUISITOS DEL AUTOCONTROL</a:t>
            </a:r>
            <a:endParaRPr dirty="0"/>
          </a:p>
        </p:txBody>
      </p:sp>
      <p:sp>
        <p:nvSpPr>
          <p:cNvPr id="224" name="Google Shape;224;p34"/>
          <p:cNvSpPr txBox="1">
            <a:spLocks noGrp="1"/>
          </p:cNvSpPr>
          <p:nvPr>
            <p:ph type="title" idx="2"/>
          </p:nvPr>
        </p:nvSpPr>
        <p:spPr>
          <a:xfrm>
            <a:off x="998750" y="1886475"/>
            <a:ext cx="3057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cxnSp>
        <p:nvCxnSpPr>
          <p:cNvPr id="226" name="Google Shape;226;p34"/>
          <p:cNvCxnSpPr/>
          <p:nvPr/>
        </p:nvCxnSpPr>
        <p:spPr>
          <a:xfrm>
            <a:off x="7314412" y="328030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5"/>
          <p:cNvSpPr txBox="1">
            <a:spLocks noGrp="1"/>
          </p:cNvSpPr>
          <p:nvPr>
            <p:ph type="title"/>
          </p:nvPr>
        </p:nvSpPr>
        <p:spPr>
          <a:xfrm>
            <a:off x="3522518" y="789970"/>
            <a:ext cx="5621482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s-MX" sz="1500" dirty="0" smtClean="0"/>
              <a:t>ELEMENTOS Y REQUISITOS PROPIOS DEL AUTOCONTROL</a:t>
            </a:r>
            <a:endParaRPr lang="es-MX" sz="1500" dirty="0"/>
          </a:p>
        </p:txBody>
      </p:sp>
      <p:sp>
        <p:nvSpPr>
          <p:cNvPr id="233" name="Google Shape;233;p35"/>
          <p:cNvSpPr txBox="1">
            <a:spLocks noGrp="1"/>
          </p:cNvSpPr>
          <p:nvPr>
            <p:ph type="subTitle" idx="1"/>
          </p:nvPr>
        </p:nvSpPr>
        <p:spPr>
          <a:xfrm>
            <a:off x="4013325" y="1318570"/>
            <a:ext cx="4362000" cy="27754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>
              <a:spcBef>
                <a:spcPts val="1200"/>
              </a:spcBef>
              <a:buFont typeface="Didact Gothic"/>
              <a:buChar char="●"/>
            </a:pPr>
            <a:r>
              <a:rPr lang="es-MX" sz="1300" dirty="0" smtClean="0"/>
              <a:t>Responsabilidad </a:t>
            </a:r>
            <a:r>
              <a:rPr lang="es-MX" sz="1300" dirty="0"/>
              <a:t>para asumir sus propias </a:t>
            </a:r>
            <a:r>
              <a:rPr lang="es-MX" sz="1300" dirty="0" smtClean="0"/>
              <a:t>decisiones.</a:t>
            </a:r>
            <a:endParaRPr sz="1300" dirty="0" smtClean="0"/>
          </a:p>
          <a:p>
            <a:pPr algn="l">
              <a:buFont typeface="Didact Gothic"/>
              <a:buChar char="●"/>
            </a:pPr>
            <a:r>
              <a:rPr lang="es-MX" sz="1300" dirty="0" smtClean="0"/>
              <a:t>Autorregular </a:t>
            </a:r>
            <a:r>
              <a:rPr lang="es-MX" sz="1300" dirty="0"/>
              <a:t>la </a:t>
            </a:r>
            <a:r>
              <a:rPr lang="es-MX" sz="1300" dirty="0" smtClean="0"/>
              <a:t>conducta.</a:t>
            </a:r>
            <a:endParaRPr sz="1300" dirty="0" smtClean="0"/>
          </a:p>
          <a:p>
            <a:pPr algn="l">
              <a:buFont typeface="Didact Gothic"/>
              <a:buChar char="●"/>
            </a:pPr>
            <a:r>
              <a:rPr lang="es-MX" sz="1300" dirty="0" smtClean="0"/>
              <a:t>Principios </a:t>
            </a:r>
            <a:r>
              <a:rPr lang="es-MX" sz="1300" dirty="0"/>
              <a:t>y </a:t>
            </a:r>
            <a:r>
              <a:rPr lang="es-MX" sz="1300" dirty="0" smtClean="0"/>
              <a:t>valores.</a:t>
            </a:r>
            <a:endParaRPr lang="es-MX" sz="1300" dirty="0"/>
          </a:p>
          <a:p>
            <a:pPr algn="l">
              <a:buFont typeface="Didact Gothic"/>
              <a:buChar char="●"/>
            </a:pPr>
            <a:r>
              <a:rPr lang="es-MX" sz="1300" dirty="0"/>
              <a:t>Procesos y formación </a:t>
            </a:r>
            <a:r>
              <a:rPr lang="es-MX" sz="1300" dirty="0" smtClean="0"/>
              <a:t>educativa.</a:t>
            </a:r>
            <a:endParaRPr lang="es-MX" sz="1300" dirty="0"/>
          </a:p>
          <a:p>
            <a:pPr algn="l">
              <a:buFont typeface="Didact Gothic"/>
              <a:buChar char="●"/>
            </a:pPr>
            <a:r>
              <a:rPr lang="es-MX" sz="1300" dirty="0"/>
              <a:t>Políticas como principios de </a:t>
            </a:r>
            <a:r>
              <a:rPr lang="es-MX" sz="1300" dirty="0" smtClean="0"/>
              <a:t>actuación.</a:t>
            </a:r>
            <a:endParaRPr lang="es-MX" sz="1300" dirty="0"/>
          </a:p>
          <a:p>
            <a:pPr algn="l">
              <a:buFont typeface="Didact Gothic"/>
              <a:buChar char="●"/>
            </a:pPr>
            <a:r>
              <a:rPr lang="es-MX" sz="1300" dirty="0"/>
              <a:t>Estrategias para lograr los objetivos y </a:t>
            </a:r>
            <a:r>
              <a:rPr lang="es-MX" sz="1300" dirty="0" smtClean="0"/>
              <a:t>metas.</a:t>
            </a:r>
          </a:p>
          <a:p>
            <a:pPr algn="l">
              <a:buFont typeface="Didact Gothic"/>
              <a:buChar char="●"/>
            </a:pPr>
            <a:r>
              <a:rPr lang="es-MX" sz="1300" dirty="0"/>
              <a:t>Planeación como rigor de organización, control y </a:t>
            </a:r>
            <a:r>
              <a:rPr lang="es-MX" sz="1300" dirty="0" smtClean="0"/>
              <a:t>seguimiento.</a:t>
            </a:r>
          </a:p>
          <a:p>
            <a:pPr algn="l">
              <a:buFont typeface="Didact Gothic"/>
              <a:buChar char="●"/>
            </a:pPr>
            <a:r>
              <a:rPr lang="es-MX" sz="1300" dirty="0"/>
              <a:t>Presupuesto, como plan financiero, instrumento de gestión y medida de control</a:t>
            </a:r>
          </a:p>
          <a:p>
            <a:pPr algn="l">
              <a:buFont typeface="Didact Gothic"/>
              <a:buChar char="●"/>
            </a:pPr>
            <a:endParaRPr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234" name="Google Shape;234;p35"/>
          <p:cNvCxnSpPr/>
          <p:nvPr/>
        </p:nvCxnSpPr>
        <p:spPr>
          <a:xfrm>
            <a:off x="4013325" y="144946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026" name="Picture 2" descr="Imágenes de Personas Trabajando | Vectores, fotos de stock y PSD gratuit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73" y="1449462"/>
            <a:ext cx="3408448" cy="2270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832015" y="1072590"/>
            <a:ext cx="4362000" cy="816618"/>
          </a:xfrm>
        </p:spPr>
        <p:txBody>
          <a:bodyPr/>
          <a:lstStyle/>
          <a:p>
            <a:pPr algn="l">
              <a:buFont typeface="Didact Gothic"/>
              <a:buChar char="●"/>
            </a:pPr>
            <a:endParaRPr lang="es-MX" dirty="0"/>
          </a:p>
          <a:p>
            <a:pPr algn="l">
              <a:buFont typeface="Didact Gothic"/>
              <a:buChar char="●"/>
            </a:pPr>
            <a:r>
              <a:rPr lang="es-MX" sz="1300" dirty="0" smtClean="0"/>
              <a:t>Procesos </a:t>
            </a:r>
            <a:r>
              <a:rPr lang="es-MX" sz="1300" dirty="0"/>
              <a:t>y procedimientos, como rigor </a:t>
            </a:r>
            <a:r>
              <a:rPr lang="es-MX" sz="1300" dirty="0" smtClean="0"/>
              <a:t>operativo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Perfiles </a:t>
            </a:r>
            <a:r>
              <a:rPr lang="es-MX" sz="1300" dirty="0"/>
              <a:t>adecuados en lo laboral y personal, frente a sus </a:t>
            </a:r>
            <a:r>
              <a:rPr lang="es-MX" sz="1300" dirty="0" smtClean="0"/>
              <a:t>propósitos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Información </a:t>
            </a:r>
            <a:r>
              <a:rPr lang="es-MX" sz="1300" dirty="0"/>
              <a:t>aprendida (memoria) y la forma de </a:t>
            </a:r>
            <a:r>
              <a:rPr lang="es-MX" sz="1300" dirty="0" smtClean="0"/>
              <a:t>comunicación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Aprehensión </a:t>
            </a:r>
            <a:r>
              <a:rPr lang="es-MX" sz="1300" dirty="0"/>
              <a:t>de riesgos como control para prevenir </a:t>
            </a:r>
            <a:r>
              <a:rPr lang="es-MX" sz="1300" dirty="0" smtClean="0"/>
              <a:t>contingencias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Memoria </a:t>
            </a:r>
            <a:r>
              <a:rPr lang="es-MX" sz="1300" dirty="0"/>
              <a:t>histórica de experiencias </a:t>
            </a:r>
            <a:r>
              <a:rPr lang="es-MX" sz="1300" dirty="0" smtClean="0"/>
              <a:t>vividas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Ambiente </a:t>
            </a:r>
            <a:r>
              <a:rPr lang="es-MX" sz="1300" dirty="0"/>
              <a:t>de control donde reside o se </a:t>
            </a:r>
            <a:r>
              <a:rPr lang="es-MX" sz="1300" dirty="0" smtClean="0"/>
              <a:t>desempeña</a:t>
            </a:r>
          </a:p>
          <a:p>
            <a:pPr algn="l">
              <a:buFont typeface="Didact Gothic"/>
              <a:buChar char="●"/>
            </a:pPr>
            <a:r>
              <a:rPr lang="es-MX" sz="1300" dirty="0" smtClean="0"/>
              <a:t>Autoevaluación </a:t>
            </a:r>
            <a:r>
              <a:rPr lang="es-MX" sz="1300" dirty="0"/>
              <a:t>en pro el mejoramiento continúo</a:t>
            </a:r>
          </a:p>
          <a:p>
            <a:endParaRPr lang="en-US" dirty="0"/>
          </a:p>
        </p:txBody>
      </p:sp>
      <p:cxnSp>
        <p:nvCxnSpPr>
          <p:cNvPr id="5" name="Google Shape;234;p35"/>
          <p:cNvCxnSpPr/>
          <p:nvPr/>
        </p:nvCxnSpPr>
        <p:spPr>
          <a:xfrm>
            <a:off x="4044498" y="1149854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052" name="Picture 4" descr="Grupo de personas trabajando en un plan de negocios en una oficina Foto  gratis | Free Photo #Freepik #photo #free… | Business administration, Talk  show, Photograph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36231" y="1357793"/>
            <a:ext cx="3395784" cy="22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0365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3948546" y="2263125"/>
            <a:ext cx="4946072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/>
              <a:t>RESPONSABILIDADES</a:t>
            </a:r>
            <a:endParaRPr sz="3200" dirty="0"/>
          </a:p>
        </p:txBody>
      </p:sp>
      <p:sp>
        <p:nvSpPr>
          <p:cNvPr id="224" name="Google Shape;224;p34"/>
          <p:cNvSpPr txBox="1">
            <a:spLocks noGrp="1"/>
          </p:cNvSpPr>
          <p:nvPr>
            <p:ph type="title" idx="2"/>
          </p:nvPr>
        </p:nvSpPr>
        <p:spPr>
          <a:xfrm>
            <a:off x="998750" y="1886475"/>
            <a:ext cx="3057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02</a:t>
            </a:r>
            <a:endParaRPr dirty="0"/>
          </a:p>
        </p:txBody>
      </p:sp>
      <p:cxnSp>
        <p:nvCxnSpPr>
          <p:cNvPr id="226" name="Google Shape;226;p34"/>
          <p:cNvCxnSpPr/>
          <p:nvPr/>
        </p:nvCxnSpPr>
        <p:spPr>
          <a:xfrm>
            <a:off x="7272848" y="292088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84289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0"/>
          <p:cNvSpPr txBox="1">
            <a:spLocks noGrp="1"/>
          </p:cNvSpPr>
          <p:nvPr>
            <p:ph type="ctrTitle"/>
          </p:nvPr>
        </p:nvSpPr>
        <p:spPr>
          <a:xfrm>
            <a:off x="1084391" y="934218"/>
            <a:ext cx="6975218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 smtClean="0"/>
              <a:t>RESPONSABILIDADES</a:t>
            </a:r>
            <a:endParaRPr sz="4800" dirty="0"/>
          </a:p>
        </p:txBody>
      </p:sp>
      <p:sp>
        <p:nvSpPr>
          <p:cNvPr id="287" name="Google Shape;287;p40"/>
          <p:cNvSpPr txBox="1">
            <a:spLocks noGrp="1"/>
          </p:cNvSpPr>
          <p:nvPr>
            <p:ph type="subTitle" idx="1"/>
          </p:nvPr>
        </p:nvSpPr>
        <p:spPr>
          <a:xfrm>
            <a:off x="207818" y="1863343"/>
            <a:ext cx="8728364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just"/>
            <a:r>
              <a:rPr lang="es-MX" dirty="0" smtClean="0"/>
              <a:t>Es </a:t>
            </a:r>
            <a:r>
              <a:rPr lang="es-MX" dirty="0"/>
              <a:t>importante recalcar la responsabilidad institucional en la rendición de informes;   cada oficina </a:t>
            </a:r>
            <a:r>
              <a:rPr lang="es-MX" dirty="0" smtClean="0"/>
              <a:t>tiene </a:t>
            </a:r>
            <a:r>
              <a:rPr lang="es-MX" dirty="0"/>
              <a:t>a cargo actividades importantes, que son objeto de revisión por parte de diferentes personas, entidades o conglomerados, amparados en la </a:t>
            </a:r>
            <a:r>
              <a:rPr lang="es-MX" dirty="0" smtClean="0"/>
              <a:t>ley.</a:t>
            </a:r>
          </a:p>
          <a:p>
            <a:pPr marL="0" indent="0" algn="just"/>
            <a:endParaRPr lang="es-MX" dirty="0"/>
          </a:p>
          <a:p>
            <a:pPr marL="0" indent="0" algn="just"/>
            <a:r>
              <a:rPr lang="es-MX" dirty="0"/>
              <a:t>La Oficina de Control Interno Sugiere</a:t>
            </a:r>
            <a:r>
              <a:rPr lang="es-MX" dirty="0" smtClean="0"/>
              <a:t>:</a:t>
            </a:r>
          </a:p>
          <a:p>
            <a:pPr marL="0" indent="0" algn="just"/>
            <a:endParaRPr lang="en-US" dirty="0"/>
          </a:p>
          <a:p>
            <a:pPr marL="0" indent="0" algn="just"/>
            <a:r>
              <a:rPr lang="es-MX" dirty="0"/>
              <a:t>-Revisar los informes a cargo de su oficina  o   la información que pueda ser útil a otras oficinas cuyo fin sea la entrega de estos.</a:t>
            </a:r>
          </a:p>
          <a:p>
            <a:pPr marL="0" indent="0" algn="just"/>
            <a:r>
              <a:rPr lang="es-MX" dirty="0"/>
              <a:t>-Mantener actualizada la información susceptible de ser  revisada.</a:t>
            </a:r>
          </a:p>
          <a:p>
            <a:pPr marL="0" indent="0" algn="just"/>
            <a:r>
              <a:rPr lang="es-MX" dirty="0"/>
              <a:t>-Incluir en los palanes de acción para esta vigencia, la rendición de los informes a cargo.</a:t>
            </a:r>
          </a:p>
          <a:p>
            <a:pPr marL="0" indent="0" algn="just"/>
            <a:r>
              <a:rPr lang="es-MX" dirty="0"/>
              <a:t>-Mantener total disposición de los funcionarios y contratistas al servicio de la universidad para dar cumplimiento a los informes de ley.</a:t>
            </a:r>
          </a:p>
        </p:txBody>
      </p:sp>
      <p:cxnSp>
        <p:nvCxnSpPr>
          <p:cNvPr id="288" name="Google Shape;288;p40"/>
          <p:cNvCxnSpPr/>
          <p:nvPr/>
        </p:nvCxnSpPr>
        <p:spPr>
          <a:xfrm>
            <a:off x="3777150" y="1846825"/>
            <a:ext cx="15897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4"/>
          <p:cNvSpPr txBox="1">
            <a:spLocks noGrp="1"/>
          </p:cNvSpPr>
          <p:nvPr>
            <p:ph type="title"/>
          </p:nvPr>
        </p:nvSpPr>
        <p:spPr>
          <a:xfrm>
            <a:off x="4632475" y="22609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REFLEXIÓN</a:t>
            </a:r>
            <a:endParaRPr dirty="0"/>
          </a:p>
        </p:txBody>
      </p:sp>
      <p:sp>
        <p:nvSpPr>
          <p:cNvPr id="224" name="Google Shape;224;p34"/>
          <p:cNvSpPr txBox="1">
            <a:spLocks noGrp="1"/>
          </p:cNvSpPr>
          <p:nvPr>
            <p:ph type="title" idx="2"/>
          </p:nvPr>
        </p:nvSpPr>
        <p:spPr>
          <a:xfrm>
            <a:off x="998750" y="1886475"/>
            <a:ext cx="3057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03</a:t>
            </a:r>
            <a:endParaRPr dirty="0"/>
          </a:p>
        </p:txBody>
      </p:sp>
      <p:cxnSp>
        <p:nvCxnSpPr>
          <p:cNvPr id="226" name="Google Shape;226;p34"/>
          <p:cNvCxnSpPr/>
          <p:nvPr/>
        </p:nvCxnSpPr>
        <p:spPr>
          <a:xfrm>
            <a:off x="7272848" y="292088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2419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0" name="Google Shape;240;p36"/>
          <p:cNvCxnSpPr/>
          <p:nvPr/>
        </p:nvCxnSpPr>
        <p:spPr>
          <a:xfrm>
            <a:off x="836650" y="1168851"/>
            <a:ext cx="647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36"/>
          <p:cNvSpPr txBox="1">
            <a:spLocks noGrp="1"/>
          </p:cNvSpPr>
          <p:nvPr>
            <p:ph type="body" idx="1"/>
          </p:nvPr>
        </p:nvSpPr>
        <p:spPr>
          <a:xfrm>
            <a:off x="504200" y="1297452"/>
            <a:ext cx="3236490" cy="307721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>
              <a:buNone/>
            </a:pPr>
            <a:r>
              <a:rPr lang="es-MX" dirty="0">
                <a:solidFill>
                  <a:srgbClr val="333333"/>
                </a:solidFill>
                <a:latin typeface="heebo"/>
              </a:rPr>
              <a:t>Si somos conscientes que el AUTOCONTROL, nos indica lo que debemos hacer o como debemos actuar en la Universidad de los Llanos, esto nos permite revisar del mismo modo nuestro propio control interno, para establecer donde es que estamos fallando y cual o cuales de esos elementos son los que debilitan nuestro actuar, nuestro ánimo, nuestra economía, nuestra relación afectiva, nuestra salud, y que al final nos impide ser felices que es lo que buscamos todos.</a:t>
            </a:r>
            <a:endParaRPr dirty="0"/>
          </a:p>
        </p:txBody>
      </p:sp>
      <p:sp>
        <p:nvSpPr>
          <p:cNvPr id="242" name="Google Shape;242;p36"/>
          <p:cNvSpPr txBox="1">
            <a:spLocks noGrp="1"/>
          </p:cNvSpPr>
          <p:nvPr>
            <p:ph type="title"/>
          </p:nvPr>
        </p:nvSpPr>
        <p:spPr>
          <a:xfrm>
            <a:off x="713225" y="530725"/>
            <a:ext cx="57681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REFLEXIÓN</a:t>
            </a:r>
            <a:endParaRPr dirty="0"/>
          </a:p>
        </p:txBody>
      </p:sp>
      <p:sp>
        <p:nvSpPr>
          <p:cNvPr id="243" name="Google Shape;243;p36"/>
          <p:cNvSpPr/>
          <p:nvPr/>
        </p:nvSpPr>
        <p:spPr>
          <a:xfrm rot="10800000">
            <a:off x="6913275" y="4315150"/>
            <a:ext cx="2762400" cy="590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3"/>
              </a:solidFill>
            </a:endParaRPr>
          </a:p>
        </p:txBody>
      </p:sp>
      <p:grpSp>
        <p:nvGrpSpPr>
          <p:cNvPr id="244" name="Google Shape;244;p36"/>
          <p:cNvGrpSpPr/>
          <p:nvPr/>
        </p:nvGrpSpPr>
        <p:grpSpPr>
          <a:xfrm>
            <a:off x="5861290" y="2024627"/>
            <a:ext cx="1221038" cy="1291463"/>
            <a:chOff x="861113" y="2885746"/>
            <a:chExt cx="333809" cy="373277"/>
          </a:xfrm>
        </p:grpSpPr>
        <p:sp>
          <p:nvSpPr>
            <p:cNvPr id="245" name="Google Shape;245;p36"/>
            <p:cNvSpPr/>
            <p:nvPr/>
          </p:nvSpPr>
          <p:spPr>
            <a:xfrm>
              <a:off x="861113" y="2981533"/>
              <a:ext cx="315970" cy="277489"/>
            </a:xfrm>
            <a:custGeom>
              <a:avLst/>
              <a:gdLst/>
              <a:ahLst/>
              <a:cxnLst/>
              <a:rect l="l" t="t" r="r" b="b"/>
              <a:pathLst>
                <a:path w="9919" h="8711" extrusionOk="0">
                  <a:moveTo>
                    <a:pt x="3015" y="0"/>
                  </a:moveTo>
                  <a:cubicBezTo>
                    <a:pt x="2777" y="0"/>
                    <a:pt x="2558" y="27"/>
                    <a:pt x="2358" y="79"/>
                  </a:cubicBezTo>
                  <a:cubicBezTo>
                    <a:pt x="1739" y="245"/>
                    <a:pt x="1156" y="638"/>
                    <a:pt x="739" y="1210"/>
                  </a:cubicBezTo>
                  <a:cubicBezTo>
                    <a:pt x="251" y="1864"/>
                    <a:pt x="1" y="2698"/>
                    <a:pt x="1" y="3615"/>
                  </a:cubicBezTo>
                  <a:cubicBezTo>
                    <a:pt x="1" y="4567"/>
                    <a:pt x="429" y="5841"/>
                    <a:pt x="1132" y="6889"/>
                  </a:cubicBezTo>
                  <a:cubicBezTo>
                    <a:pt x="1882" y="8056"/>
                    <a:pt x="2763" y="8711"/>
                    <a:pt x="3549" y="8711"/>
                  </a:cubicBezTo>
                  <a:cubicBezTo>
                    <a:pt x="3870" y="8711"/>
                    <a:pt x="4180" y="8663"/>
                    <a:pt x="4478" y="8580"/>
                  </a:cubicBezTo>
                  <a:cubicBezTo>
                    <a:pt x="4632" y="8532"/>
                    <a:pt x="4796" y="8508"/>
                    <a:pt x="4960" y="8508"/>
                  </a:cubicBezTo>
                  <a:cubicBezTo>
                    <a:pt x="5123" y="8508"/>
                    <a:pt x="5287" y="8532"/>
                    <a:pt x="5442" y="8580"/>
                  </a:cubicBezTo>
                  <a:cubicBezTo>
                    <a:pt x="5740" y="8663"/>
                    <a:pt x="6049" y="8711"/>
                    <a:pt x="6371" y="8711"/>
                  </a:cubicBezTo>
                  <a:cubicBezTo>
                    <a:pt x="7156" y="8711"/>
                    <a:pt x="8026" y="8044"/>
                    <a:pt x="8788" y="6889"/>
                  </a:cubicBezTo>
                  <a:cubicBezTo>
                    <a:pt x="9490" y="5841"/>
                    <a:pt x="9919" y="4567"/>
                    <a:pt x="9919" y="3615"/>
                  </a:cubicBezTo>
                  <a:cubicBezTo>
                    <a:pt x="9847" y="2948"/>
                    <a:pt x="9716" y="2317"/>
                    <a:pt x="9431" y="1757"/>
                  </a:cubicBezTo>
                  <a:cubicBezTo>
                    <a:pt x="9398" y="1685"/>
                    <a:pt x="9334" y="1651"/>
                    <a:pt x="9266" y="1651"/>
                  </a:cubicBezTo>
                  <a:cubicBezTo>
                    <a:pt x="9233" y="1651"/>
                    <a:pt x="9199" y="1658"/>
                    <a:pt x="9169" y="1674"/>
                  </a:cubicBezTo>
                  <a:cubicBezTo>
                    <a:pt x="9061" y="1710"/>
                    <a:pt x="9026" y="1841"/>
                    <a:pt x="9073" y="1936"/>
                  </a:cubicBezTo>
                  <a:cubicBezTo>
                    <a:pt x="9323" y="2448"/>
                    <a:pt x="9442" y="3007"/>
                    <a:pt x="9442" y="3638"/>
                  </a:cubicBezTo>
                  <a:cubicBezTo>
                    <a:pt x="9442" y="4508"/>
                    <a:pt x="9050" y="5686"/>
                    <a:pt x="8395" y="6698"/>
                  </a:cubicBezTo>
                  <a:cubicBezTo>
                    <a:pt x="7716" y="7722"/>
                    <a:pt x="6942" y="8341"/>
                    <a:pt x="6311" y="8341"/>
                  </a:cubicBezTo>
                  <a:cubicBezTo>
                    <a:pt x="6037" y="8341"/>
                    <a:pt x="5751" y="8294"/>
                    <a:pt x="5501" y="8222"/>
                  </a:cubicBezTo>
                  <a:cubicBezTo>
                    <a:pt x="5311" y="8163"/>
                    <a:pt x="5112" y="8133"/>
                    <a:pt x="4911" y="8133"/>
                  </a:cubicBezTo>
                  <a:cubicBezTo>
                    <a:pt x="4710" y="8133"/>
                    <a:pt x="4507" y="8163"/>
                    <a:pt x="4311" y="8222"/>
                  </a:cubicBezTo>
                  <a:cubicBezTo>
                    <a:pt x="4061" y="8294"/>
                    <a:pt x="3775" y="8341"/>
                    <a:pt x="3513" y="8341"/>
                  </a:cubicBezTo>
                  <a:cubicBezTo>
                    <a:pt x="2870" y="8341"/>
                    <a:pt x="2096" y="7722"/>
                    <a:pt x="1430" y="6698"/>
                  </a:cubicBezTo>
                  <a:cubicBezTo>
                    <a:pt x="775" y="5698"/>
                    <a:pt x="370" y="4531"/>
                    <a:pt x="370" y="3638"/>
                  </a:cubicBezTo>
                  <a:cubicBezTo>
                    <a:pt x="370" y="2805"/>
                    <a:pt x="608" y="2043"/>
                    <a:pt x="1037" y="1460"/>
                  </a:cubicBezTo>
                  <a:cubicBezTo>
                    <a:pt x="1406" y="971"/>
                    <a:pt x="1918" y="614"/>
                    <a:pt x="2453" y="460"/>
                  </a:cubicBezTo>
                  <a:cubicBezTo>
                    <a:pt x="2603" y="422"/>
                    <a:pt x="2774" y="403"/>
                    <a:pt x="2963" y="403"/>
                  </a:cubicBezTo>
                  <a:cubicBezTo>
                    <a:pt x="3256" y="403"/>
                    <a:pt x="3592" y="449"/>
                    <a:pt x="3954" y="543"/>
                  </a:cubicBezTo>
                  <a:cubicBezTo>
                    <a:pt x="4013" y="555"/>
                    <a:pt x="4085" y="567"/>
                    <a:pt x="4144" y="579"/>
                  </a:cubicBezTo>
                  <a:cubicBezTo>
                    <a:pt x="4160" y="582"/>
                    <a:pt x="4176" y="584"/>
                    <a:pt x="4191" y="584"/>
                  </a:cubicBezTo>
                  <a:cubicBezTo>
                    <a:pt x="4281" y="584"/>
                    <a:pt x="4362" y="527"/>
                    <a:pt x="4382" y="436"/>
                  </a:cubicBezTo>
                  <a:cubicBezTo>
                    <a:pt x="4406" y="329"/>
                    <a:pt x="4347" y="221"/>
                    <a:pt x="4239" y="198"/>
                  </a:cubicBezTo>
                  <a:lnTo>
                    <a:pt x="4061" y="150"/>
                  </a:lnTo>
                  <a:cubicBezTo>
                    <a:pt x="3680" y="48"/>
                    <a:pt x="3331" y="0"/>
                    <a:pt x="30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36"/>
            <p:cNvSpPr/>
            <p:nvPr/>
          </p:nvSpPr>
          <p:spPr>
            <a:xfrm>
              <a:off x="1024976" y="2981756"/>
              <a:ext cx="125572" cy="45903"/>
            </a:xfrm>
            <a:custGeom>
              <a:avLst/>
              <a:gdLst/>
              <a:ahLst/>
              <a:cxnLst/>
              <a:rect l="l" t="t" r="r" b="b"/>
              <a:pathLst>
                <a:path w="3942" h="1441" extrusionOk="0">
                  <a:moveTo>
                    <a:pt x="1709" y="1"/>
                  </a:moveTo>
                  <a:cubicBezTo>
                    <a:pt x="1383" y="1"/>
                    <a:pt x="1022" y="51"/>
                    <a:pt x="631" y="143"/>
                  </a:cubicBezTo>
                  <a:cubicBezTo>
                    <a:pt x="477" y="191"/>
                    <a:pt x="334" y="202"/>
                    <a:pt x="191" y="238"/>
                  </a:cubicBezTo>
                  <a:cubicBezTo>
                    <a:pt x="96" y="250"/>
                    <a:pt x="0" y="357"/>
                    <a:pt x="12" y="464"/>
                  </a:cubicBezTo>
                  <a:cubicBezTo>
                    <a:pt x="35" y="554"/>
                    <a:pt x="121" y="644"/>
                    <a:pt x="220" y="644"/>
                  </a:cubicBezTo>
                  <a:cubicBezTo>
                    <a:pt x="226" y="644"/>
                    <a:pt x="232" y="644"/>
                    <a:pt x="238" y="643"/>
                  </a:cubicBezTo>
                  <a:cubicBezTo>
                    <a:pt x="405" y="619"/>
                    <a:pt x="572" y="583"/>
                    <a:pt x="727" y="548"/>
                  </a:cubicBezTo>
                  <a:cubicBezTo>
                    <a:pt x="1087" y="461"/>
                    <a:pt x="1417" y="414"/>
                    <a:pt x="1711" y="414"/>
                  </a:cubicBezTo>
                  <a:cubicBezTo>
                    <a:pt x="1903" y="414"/>
                    <a:pt x="2079" y="434"/>
                    <a:pt x="2239" y="476"/>
                  </a:cubicBezTo>
                  <a:cubicBezTo>
                    <a:pt x="2727" y="607"/>
                    <a:pt x="3203" y="917"/>
                    <a:pt x="3572" y="1369"/>
                  </a:cubicBezTo>
                  <a:cubicBezTo>
                    <a:pt x="3620" y="1417"/>
                    <a:pt x="3679" y="1441"/>
                    <a:pt x="3727" y="1441"/>
                  </a:cubicBezTo>
                  <a:cubicBezTo>
                    <a:pt x="3763" y="1441"/>
                    <a:pt x="3810" y="1429"/>
                    <a:pt x="3846" y="1393"/>
                  </a:cubicBezTo>
                  <a:cubicBezTo>
                    <a:pt x="3929" y="1322"/>
                    <a:pt x="3941" y="1191"/>
                    <a:pt x="3870" y="1095"/>
                  </a:cubicBezTo>
                  <a:cubicBezTo>
                    <a:pt x="3453" y="595"/>
                    <a:pt x="2905" y="226"/>
                    <a:pt x="2322" y="72"/>
                  </a:cubicBezTo>
                  <a:cubicBezTo>
                    <a:pt x="2135" y="23"/>
                    <a:pt x="1930" y="1"/>
                    <a:pt x="170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36"/>
            <p:cNvSpPr/>
            <p:nvPr/>
          </p:nvSpPr>
          <p:spPr>
            <a:xfrm>
              <a:off x="979455" y="2885746"/>
              <a:ext cx="215467" cy="145705"/>
            </a:xfrm>
            <a:custGeom>
              <a:avLst/>
              <a:gdLst/>
              <a:ahLst/>
              <a:cxnLst/>
              <a:rect l="l" t="t" r="r" b="b"/>
              <a:pathLst>
                <a:path w="6764" h="4574" extrusionOk="0">
                  <a:moveTo>
                    <a:pt x="4097" y="0"/>
                  </a:moveTo>
                  <a:cubicBezTo>
                    <a:pt x="3959" y="0"/>
                    <a:pt x="3824" y="9"/>
                    <a:pt x="3691" y="26"/>
                  </a:cubicBezTo>
                  <a:cubicBezTo>
                    <a:pt x="3049" y="61"/>
                    <a:pt x="2489" y="419"/>
                    <a:pt x="2060" y="1014"/>
                  </a:cubicBezTo>
                  <a:cubicBezTo>
                    <a:pt x="1775" y="1407"/>
                    <a:pt x="1620" y="1776"/>
                    <a:pt x="1596" y="1883"/>
                  </a:cubicBezTo>
                  <a:lnTo>
                    <a:pt x="1072" y="2681"/>
                  </a:lnTo>
                  <a:cubicBezTo>
                    <a:pt x="929" y="2240"/>
                    <a:pt x="774" y="1954"/>
                    <a:pt x="763" y="1943"/>
                  </a:cubicBezTo>
                  <a:cubicBezTo>
                    <a:pt x="728" y="1866"/>
                    <a:pt x="652" y="1832"/>
                    <a:pt x="576" y="1832"/>
                  </a:cubicBezTo>
                  <a:cubicBezTo>
                    <a:pt x="546" y="1832"/>
                    <a:pt x="516" y="1837"/>
                    <a:pt x="489" y="1847"/>
                  </a:cubicBezTo>
                  <a:cubicBezTo>
                    <a:pt x="405" y="1895"/>
                    <a:pt x="358" y="2026"/>
                    <a:pt x="405" y="2121"/>
                  </a:cubicBezTo>
                  <a:cubicBezTo>
                    <a:pt x="405" y="2133"/>
                    <a:pt x="870" y="3014"/>
                    <a:pt x="965" y="4157"/>
                  </a:cubicBezTo>
                  <a:cubicBezTo>
                    <a:pt x="822" y="4145"/>
                    <a:pt x="667" y="4098"/>
                    <a:pt x="572" y="4050"/>
                  </a:cubicBezTo>
                  <a:cubicBezTo>
                    <a:pt x="429" y="3990"/>
                    <a:pt x="393" y="3931"/>
                    <a:pt x="393" y="3919"/>
                  </a:cubicBezTo>
                  <a:cubicBezTo>
                    <a:pt x="393" y="3812"/>
                    <a:pt x="298" y="3728"/>
                    <a:pt x="191" y="3728"/>
                  </a:cubicBezTo>
                  <a:cubicBezTo>
                    <a:pt x="96" y="3728"/>
                    <a:pt x="1" y="3812"/>
                    <a:pt x="1" y="3919"/>
                  </a:cubicBezTo>
                  <a:cubicBezTo>
                    <a:pt x="1" y="4038"/>
                    <a:pt x="60" y="4264"/>
                    <a:pt x="405" y="4419"/>
                  </a:cubicBezTo>
                  <a:cubicBezTo>
                    <a:pt x="608" y="4514"/>
                    <a:pt x="893" y="4574"/>
                    <a:pt x="1191" y="4574"/>
                  </a:cubicBezTo>
                  <a:cubicBezTo>
                    <a:pt x="1489" y="4574"/>
                    <a:pt x="1763" y="4514"/>
                    <a:pt x="1977" y="4419"/>
                  </a:cubicBezTo>
                  <a:cubicBezTo>
                    <a:pt x="2334" y="4264"/>
                    <a:pt x="2382" y="4038"/>
                    <a:pt x="2382" y="3919"/>
                  </a:cubicBezTo>
                  <a:cubicBezTo>
                    <a:pt x="2382" y="3812"/>
                    <a:pt x="2298" y="3728"/>
                    <a:pt x="2191" y="3728"/>
                  </a:cubicBezTo>
                  <a:cubicBezTo>
                    <a:pt x="2084" y="3728"/>
                    <a:pt x="2001" y="3812"/>
                    <a:pt x="2001" y="3919"/>
                  </a:cubicBezTo>
                  <a:cubicBezTo>
                    <a:pt x="2001" y="3931"/>
                    <a:pt x="1953" y="3990"/>
                    <a:pt x="1822" y="4050"/>
                  </a:cubicBezTo>
                  <a:cubicBezTo>
                    <a:pt x="1703" y="4109"/>
                    <a:pt x="1548" y="4145"/>
                    <a:pt x="1382" y="4157"/>
                  </a:cubicBezTo>
                  <a:cubicBezTo>
                    <a:pt x="1358" y="3800"/>
                    <a:pt x="1298" y="3467"/>
                    <a:pt x="1239" y="3169"/>
                  </a:cubicBezTo>
                  <a:lnTo>
                    <a:pt x="1917" y="2133"/>
                  </a:lnTo>
                  <a:cubicBezTo>
                    <a:pt x="1953" y="2133"/>
                    <a:pt x="1977" y="2145"/>
                    <a:pt x="2060" y="2169"/>
                  </a:cubicBezTo>
                  <a:cubicBezTo>
                    <a:pt x="2179" y="2204"/>
                    <a:pt x="2334" y="2300"/>
                    <a:pt x="2513" y="2407"/>
                  </a:cubicBezTo>
                  <a:cubicBezTo>
                    <a:pt x="2989" y="2669"/>
                    <a:pt x="3584" y="3014"/>
                    <a:pt x="4263" y="3014"/>
                  </a:cubicBezTo>
                  <a:cubicBezTo>
                    <a:pt x="4477" y="3014"/>
                    <a:pt x="4715" y="2966"/>
                    <a:pt x="4954" y="2883"/>
                  </a:cubicBezTo>
                  <a:cubicBezTo>
                    <a:pt x="6466" y="2300"/>
                    <a:pt x="6739" y="407"/>
                    <a:pt x="6763" y="323"/>
                  </a:cubicBezTo>
                  <a:cubicBezTo>
                    <a:pt x="6763" y="288"/>
                    <a:pt x="6716" y="216"/>
                    <a:pt x="6656" y="168"/>
                  </a:cubicBezTo>
                  <a:cubicBezTo>
                    <a:pt x="6626" y="145"/>
                    <a:pt x="6588" y="133"/>
                    <a:pt x="6547" y="133"/>
                  </a:cubicBezTo>
                  <a:cubicBezTo>
                    <a:pt x="6507" y="133"/>
                    <a:pt x="6466" y="145"/>
                    <a:pt x="6430" y="168"/>
                  </a:cubicBezTo>
                  <a:cubicBezTo>
                    <a:pt x="6301" y="255"/>
                    <a:pt x="6164" y="287"/>
                    <a:pt x="6009" y="287"/>
                  </a:cubicBezTo>
                  <a:cubicBezTo>
                    <a:pt x="5820" y="287"/>
                    <a:pt x="5602" y="239"/>
                    <a:pt x="5335" y="180"/>
                  </a:cubicBezTo>
                  <a:cubicBezTo>
                    <a:pt x="5287" y="168"/>
                    <a:pt x="5239" y="168"/>
                    <a:pt x="5192" y="157"/>
                  </a:cubicBezTo>
                  <a:cubicBezTo>
                    <a:pt x="5175" y="150"/>
                    <a:pt x="5158" y="147"/>
                    <a:pt x="5140" y="147"/>
                  </a:cubicBezTo>
                  <a:cubicBezTo>
                    <a:pt x="5061" y="147"/>
                    <a:pt x="4983" y="211"/>
                    <a:pt x="4954" y="299"/>
                  </a:cubicBezTo>
                  <a:cubicBezTo>
                    <a:pt x="4930" y="407"/>
                    <a:pt x="5001" y="514"/>
                    <a:pt x="5108" y="538"/>
                  </a:cubicBezTo>
                  <a:cubicBezTo>
                    <a:pt x="5156" y="561"/>
                    <a:pt x="5192" y="561"/>
                    <a:pt x="5239" y="573"/>
                  </a:cubicBezTo>
                  <a:cubicBezTo>
                    <a:pt x="5512" y="626"/>
                    <a:pt x="5765" y="679"/>
                    <a:pt x="6003" y="679"/>
                  </a:cubicBezTo>
                  <a:cubicBezTo>
                    <a:pt x="6088" y="679"/>
                    <a:pt x="6170" y="672"/>
                    <a:pt x="6251" y="657"/>
                  </a:cubicBezTo>
                  <a:lnTo>
                    <a:pt x="6251" y="657"/>
                  </a:lnTo>
                  <a:cubicBezTo>
                    <a:pt x="6108" y="1192"/>
                    <a:pt x="5704" y="2193"/>
                    <a:pt x="4799" y="2550"/>
                  </a:cubicBezTo>
                  <a:cubicBezTo>
                    <a:pt x="4613" y="2621"/>
                    <a:pt x="4429" y="2651"/>
                    <a:pt x="4249" y="2651"/>
                  </a:cubicBezTo>
                  <a:cubicBezTo>
                    <a:pt x="3679" y="2651"/>
                    <a:pt x="3144" y="2348"/>
                    <a:pt x="2691" y="2085"/>
                  </a:cubicBezTo>
                  <a:cubicBezTo>
                    <a:pt x="2453" y="1954"/>
                    <a:pt x="2251" y="1835"/>
                    <a:pt x="2072" y="1776"/>
                  </a:cubicBezTo>
                  <a:cubicBezTo>
                    <a:pt x="2275" y="1335"/>
                    <a:pt x="2798" y="502"/>
                    <a:pt x="3727" y="419"/>
                  </a:cubicBezTo>
                  <a:cubicBezTo>
                    <a:pt x="3823" y="414"/>
                    <a:pt x="3921" y="411"/>
                    <a:pt x="4019" y="411"/>
                  </a:cubicBezTo>
                  <a:cubicBezTo>
                    <a:pt x="4190" y="411"/>
                    <a:pt x="4363" y="420"/>
                    <a:pt x="4537" y="442"/>
                  </a:cubicBezTo>
                  <a:cubicBezTo>
                    <a:pt x="4545" y="443"/>
                    <a:pt x="4552" y="444"/>
                    <a:pt x="4560" y="444"/>
                  </a:cubicBezTo>
                  <a:cubicBezTo>
                    <a:pt x="4659" y="444"/>
                    <a:pt x="4752" y="374"/>
                    <a:pt x="4763" y="264"/>
                  </a:cubicBezTo>
                  <a:cubicBezTo>
                    <a:pt x="4775" y="157"/>
                    <a:pt x="4703" y="49"/>
                    <a:pt x="4584" y="38"/>
                  </a:cubicBezTo>
                  <a:cubicBezTo>
                    <a:pt x="4419" y="12"/>
                    <a:pt x="4256" y="0"/>
                    <a:pt x="409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" name="Google Shape;248;p36"/>
          <p:cNvSpPr txBox="1"/>
          <p:nvPr/>
        </p:nvSpPr>
        <p:spPr>
          <a:xfrm>
            <a:off x="5409338" y="3298103"/>
            <a:ext cx="20148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Didact Gothic"/>
                <a:ea typeface="Didact Gothic"/>
                <a:cs typeface="Didact Gothic"/>
                <a:sym typeface="Didact Gothic"/>
              </a:rPr>
              <a:t>Your logo</a:t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pic>
        <p:nvPicPr>
          <p:cNvPr id="11" name="Picture 4" descr="LA PUERTA AL BIENESTAR: EL AUTOCONTROL - ETI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4010" y="1286154"/>
            <a:ext cx="4894630" cy="3028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nual Review Pitch Deck by Slidesgo">
  <a:themeElements>
    <a:clrScheme name="Simple Light">
      <a:dk1>
        <a:srgbClr val="252525"/>
      </a:dk1>
      <a:lt1>
        <a:srgbClr val="F5F6F1"/>
      </a:lt1>
      <a:dk2>
        <a:srgbClr val="E5E5DB"/>
      </a:dk2>
      <a:lt2>
        <a:srgbClr val="C7C0B5"/>
      </a:lt2>
      <a:accent1>
        <a:srgbClr val="B9B5AA"/>
      </a:accent1>
      <a:accent2>
        <a:srgbClr val="84827B"/>
      </a:accent2>
      <a:accent3>
        <a:srgbClr val="EBE4E0"/>
      </a:accent3>
      <a:accent4>
        <a:srgbClr val="FFFFFF"/>
      </a:accent4>
      <a:accent5>
        <a:srgbClr val="FFFFFF"/>
      </a:accent5>
      <a:accent6>
        <a:srgbClr val="FFFFFF"/>
      </a:accent6>
      <a:hlink>
        <a:srgbClr val="25252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439</Words>
  <Application>Microsoft Office PowerPoint</Application>
  <PresentationFormat>Presentación en pantalla (16:9)</PresentationFormat>
  <Paragraphs>48</Paragraphs>
  <Slides>10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Blackadder ITC</vt:lpstr>
      <vt:lpstr>Didact Gothic</vt:lpstr>
      <vt:lpstr>heebo</vt:lpstr>
      <vt:lpstr>Montserrat</vt:lpstr>
      <vt:lpstr>Prata</vt:lpstr>
      <vt:lpstr>Annual Review Pitch Deck by Slidesgo</vt:lpstr>
      <vt:lpstr>AUTOCONTROL</vt:lpstr>
      <vt:lpstr>Para Recordar…  EL AUTOCONTROL, Se define como la capacidad de cada persona, independiente de su nivel jerárquico dentro de la organización, para evaluar su trabajo, detectar desviaciones, efectuar correctivos, mejorar y solicitar ayuda cuando lo considere necesario, de tal manera que la ejecución de los procesos, actividades y tareas bajo su responsabilidad, garanticen el ejercicio de una función administrativa transparente y eficaz”.</vt:lpstr>
      <vt:lpstr>CONTENIDO</vt:lpstr>
      <vt:lpstr>ELEMENTOS Y REQUISITOS DEL AUTOCONTROL</vt:lpstr>
      <vt:lpstr>ELEMENTOS Y REQUISITOS PROPIOS DEL AUTOCONTROL</vt:lpstr>
      <vt:lpstr>Presentación de PowerPoint</vt:lpstr>
      <vt:lpstr>RESPONSABILIDADES</vt:lpstr>
      <vt:lpstr>RESPONSABILIDADES</vt:lpstr>
      <vt:lpstr>REFLEXIÓN</vt:lpstr>
      <vt:lpstr>REFLEXIÓN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Autocontrol</dc:title>
  <dc:creator>HENRY</dc:creator>
  <cp:lastModifiedBy>HP</cp:lastModifiedBy>
  <cp:revision>9</cp:revision>
  <dcterms:modified xsi:type="dcterms:W3CDTF">2021-01-29T23:12:08Z</dcterms:modified>
</cp:coreProperties>
</file>